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  <p:sldMasterId id="2147483662" r:id="rId5"/>
  </p:sldMasterIdLst>
  <p:notesMasterIdLst>
    <p:notesMasterId r:id="rId14"/>
  </p:notesMasterIdLst>
  <p:sldIdLst>
    <p:sldId id="259" r:id="rId6"/>
    <p:sldId id="312" r:id="rId7"/>
    <p:sldId id="301" r:id="rId8"/>
    <p:sldId id="299" r:id="rId9"/>
    <p:sldId id="319" r:id="rId10"/>
    <p:sldId id="320" r:id="rId11"/>
    <p:sldId id="321" r:id="rId12"/>
    <p:sldId id="31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6F"/>
    <a:srgbClr val="00B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35" autoAdjust="0"/>
    <p:restoredTop sz="80334" autoAdjust="0"/>
  </p:normalViewPr>
  <p:slideViewPr>
    <p:cSldViewPr snapToGrid="0">
      <p:cViewPr varScale="1">
        <p:scale>
          <a:sx n="58" d="100"/>
          <a:sy n="58" d="100"/>
        </p:scale>
        <p:origin x="942" y="60"/>
      </p:cViewPr>
      <p:guideLst>
        <p:guide orient="horz" pos="100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Responses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7"/>
                <c:pt idx="0">
                  <c:v>Under 18 years</c:v>
                </c:pt>
                <c:pt idx="1">
                  <c:v>18-24 years</c:v>
                </c:pt>
                <c:pt idx="2">
                  <c:v>25-34 years</c:v>
                </c:pt>
                <c:pt idx="3">
                  <c:v>35-44 years</c:v>
                </c:pt>
                <c:pt idx="4">
                  <c:v>45-54 years</c:v>
                </c:pt>
                <c:pt idx="5">
                  <c:v>55-64 years</c:v>
                </c:pt>
                <c:pt idx="6">
                  <c:v>Over 65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6</c:v>
                </c:pt>
                <c:pt idx="2">
                  <c:v>21</c:v>
                </c:pt>
                <c:pt idx="3">
                  <c:v>16</c:v>
                </c:pt>
                <c:pt idx="4">
                  <c:v>17</c:v>
                </c:pt>
                <c:pt idx="5">
                  <c:v>10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80-47E0-BBE3-1E50A2C7EF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4315264"/>
        <c:axId val="102788480"/>
      </c:barChart>
      <c:catAx>
        <c:axId val="343152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02788480"/>
        <c:crosses val="autoZero"/>
        <c:auto val="1"/>
        <c:lblAlgn val="ctr"/>
        <c:lblOffset val="100"/>
        <c:noMultiLvlLbl val="0"/>
      </c:catAx>
      <c:valAx>
        <c:axId val="102788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315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200"/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6-48B0-9C62-907165C0F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Responses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You were the target</c:v>
                </c:pt>
                <c:pt idx="1">
                  <c:v>You withnessed it</c:v>
                </c:pt>
                <c:pt idx="2">
                  <c:v>You supported someone who experienced it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25</c:v>
                </c:pt>
                <c:pt idx="2">
                  <c:v>20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7E-4F12-9C4D-637DE28DF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79738336"/>
        <c:axId val="679738664"/>
      </c:barChart>
      <c:valAx>
        <c:axId val="6797386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679738336"/>
        <c:crosses val="autoZero"/>
        <c:crossBetween val="between"/>
      </c:valAx>
      <c:catAx>
        <c:axId val="679738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7973866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Responses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British Columbia</c:v>
                </c:pt>
                <c:pt idx="1">
                  <c:v>Alberta</c:v>
                </c:pt>
                <c:pt idx="2">
                  <c:v>Saskatchewan</c:v>
                </c:pt>
                <c:pt idx="3">
                  <c:v>Quebec</c:v>
                </c:pt>
                <c:pt idx="4">
                  <c:v>Ontario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7E-4F12-9C4D-637DE28DF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79738336"/>
        <c:axId val="679738664"/>
      </c:barChart>
      <c:valAx>
        <c:axId val="6797386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679738336"/>
        <c:crosses val="autoZero"/>
        <c:crossBetween val="between"/>
      </c:valAx>
      <c:catAx>
        <c:axId val="679738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7973866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Responses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On the street </c:v>
                </c:pt>
                <c:pt idx="1">
                  <c:v>On public transportation</c:v>
                </c:pt>
                <c:pt idx="2">
                  <c:v>In a business</c:v>
                </c:pt>
                <c:pt idx="3">
                  <c:v>In a grocery store</c:v>
                </c:pt>
                <c:pt idx="4">
                  <c:v>In a workplace</c:v>
                </c:pt>
                <c:pt idx="5">
                  <c:v>In a residence</c:v>
                </c:pt>
                <c:pt idx="6">
                  <c:v>Online</c:v>
                </c:pt>
                <c:pt idx="7">
                  <c:v>In a hospital or medical setting</c:v>
                </c:pt>
                <c:pt idx="8">
                  <c:v>School setting</c:v>
                </c:pt>
                <c:pt idx="9">
                  <c:v>Other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12</c:v>
                </c:pt>
                <c:pt idx="1">
                  <c:v>4</c:v>
                </c:pt>
                <c:pt idx="2">
                  <c:v>5</c:v>
                </c:pt>
                <c:pt idx="3">
                  <c:v>11</c:v>
                </c:pt>
                <c:pt idx="4">
                  <c:v>2</c:v>
                </c:pt>
                <c:pt idx="5">
                  <c:v>1</c:v>
                </c:pt>
                <c:pt idx="6">
                  <c:v>20</c:v>
                </c:pt>
                <c:pt idx="7">
                  <c:v>4</c:v>
                </c:pt>
                <c:pt idx="8">
                  <c:v>3</c:v>
                </c:pt>
                <c:pt idx="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7E-4F12-9C4D-637DE28DF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79738336"/>
        <c:axId val="679738664"/>
      </c:barChart>
      <c:valAx>
        <c:axId val="6797386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679738336"/>
        <c:crosses val="autoZero"/>
        <c:crossBetween val="between"/>
      </c:valAx>
      <c:catAx>
        <c:axId val="679738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7973866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Responses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Physical assault</c:v>
                </c:pt>
                <c:pt idx="1">
                  <c:v>Barred from public services</c:v>
                </c:pt>
                <c:pt idx="2">
                  <c:v>Verbal harassment</c:v>
                </c:pt>
                <c:pt idx="3">
                  <c:v>Online harassment</c:v>
                </c:pt>
                <c:pt idx="4">
                  <c:v>Coughed or spat on</c:v>
                </c:pt>
                <c:pt idx="5">
                  <c:v>Workplace discirmination</c:v>
                </c:pt>
                <c:pt idx="6">
                  <c:v>Barred from business</c:v>
                </c:pt>
                <c:pt idx="7">
                  <c:v>Shunned</c:v>
                </c:pt>
                <c:pt idx="8">
                  <c:v>Police related</c:v>
                </c:pt>
                <c:pt idx="9">
                  <c:v>Other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3</c:v>
                </c:pt>
                <c:pt idx="2">
                  <c:v>27</c:v>
                </c:pt>
                <c:pt idx="3">
                  <c:v>11</c:v>
                </c:pt>
                <c:pt idx="4">
                  <c:v>3</c:v>
                </c:pt>
                <c:pt idx="5">
                  <c:v>4</c:v>
                </c:pt>
                <c:pt idx="6">
                  <c:v>1</c:v>
                </c:pt>
                <c:pt idx="7">
                  <c:v>5</c:v>
                </c:pt>
                <c:pt idx="8">
                  <c:v>0</c:v>
                </c:pt>
                <c:pt idx="9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7E-4F12-9C4D-637DE28DF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79738336"/>
        <c:axId val="679738664"/>
      </c:barChart>
      <c:valAx>
        <c:axId val="6797386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679738336"/>
        <c:crosses val="autoZero"/>
        <c:crossBetween val="between"/>
      </c:valAx>
      <c:catAx>
        <c:axId val="679738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7973866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42A6D-D2D1-4701-BD8A-82723387B86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F2591-05A6-44DB-9A35-DDD53029A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39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F2591-05A6-44DB-9A35-DDD53029AE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18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F2591-05A6-44DB-9A35-DDD53029AE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F2591-05A6-44DB-9A35-DDD53029AE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31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F2591-05A6-44DB-9A35-DDD53029AE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2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F2591-05A6-44DB-9A35-DDD53029AE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9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3521145-5194-445B-8202-7919DFFA26AF}"/>
              </a:ext>
            </a:extLst>
          </p:cNvPr>
          <p:cNvGrpSpPr/>
          <p:nvPr userDrawn="1"/>
        </p:nvGrpSpPr>
        <p:grpSpPr>
          <a:xfrm>
            <a:off x="10179820" y="0"/>
            <a:ext cx="2012180" cy="6858000"/>
            <a:chOff x="10179820" y="0"/>
            <a:chExt cx="201218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182B5C6-1D55-4BB6-B4D7-D2CEC50DEB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0320" y="0"/>
              <a:ext cx="2011680" cy="6858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3E8EEEC-0EB7-4B76-9649-447A18D74F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1510" y="5529353"/>
              <a:ext cx="1828800" cy="50025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A867A7-186D-431C-8E27-5F868C468774}"/>
                </a:ext>
              </a:extLst>
            </p:cNvPr>
            <p:cNvSpPr/>
            <p:nvPr userDrawn="1"/>
          </p:nvSpPr>
          <p:spPr>
            <a:xfrm>
              <a:off x="10179820" y="5895863"/>
              <a:ext cx="192024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000" b="0" i="0" u="none" strike="noStrike" baseline="0" dirty="0">
                <a:solidFill>
                  <a:srgbClr val="000000"/>
                </a:solidFill>
                <a:latin typeface="Poppins" panose="02000000000000000000" pitchFamily="2" charset="0"/>
              </a:endParaRPr>
            </a:p>
            <a:p>
              <a:pPr algn="r"/>
              <a:r>
                <a:rPr lang="en-US" sz="1000" dirty="0">
                  <a:latin typeface="Poppins" panose="02000000000000000000" pitchFamily="2" charset="0"/>
                </a:rPr>
                <a:t>www.actiondignity.org </a:t>
              </a:r>
            </a:p>
            <a:p>
              <a:pPr algn="r"/>
              <a:r>
                <a:rPr lang="en-US" sz="1000" dirty="0">
                  <a:latin typeface="Poppins" panose="02000000000000000000" pitchFamily="2" charset="0"/>
                </a:rPr>
                <a:t>info@actiondignity.org </a:t>
              </a: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1AEDA81A-303E-4B3D-9D36-903DB7E82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8593"/>
            <a:ext cx="9341620" cy="61023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618C1C-F6C8-40EE-BA19-C39015CE3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649591"/>
            <a:ext cx="9341620" cy="45232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503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C2CE-9B55-4CBA-94AF-3A111E78E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EC38BA-7230-4096-B07E-65B138DC8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43A10-733A-48E0-8770-92B4336F3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C2A7A4-9A3B-477C-8B7E-212EC3DE9DC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46673-C68E-43CC-B2AA-E4EEFCB24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3A379-93B4-484A-860A-ADC65A7E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291816-406C-45FC-8A24-7D88D862C6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A9E067-DC3A-46BB-926B-759863C7A6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9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C05CE67-FE3E-412E-A6B0-0D8F0211E50A}"/>
              </a:ext>
            </a:extLst>
          </p:cNvPr>
          <p:cNvGrpSpPr/>
          <p:nvPr userDrawn="1"/>
        </p:nvGrpSpPr>
        <p:grpSpPr>
          <a:xfrm>
            <a:off x="10179820" y="0"/>
            <a:ext cx="2012180" cy="6858000"/>
            <a:chOff x="10179820" y="0"/>
            <a:chExt cx="201218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0159A7-20B7-4046-AD7C-CC9DAC88DC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0320" y="0"/>
              <a:ext cx="2011680" cy="6858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05AD57-2145-4E8B-B4B2-B2869C02C4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1510" y="5751425"/>
              <a:ext cx="1828800" cy="50025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A31D76D-6AB4-42A0-A0E4-1418CB28120B}"/>
                </a:ext>
              </a:extLst>
            </p:cNvPr>
            <p:cNvSpPr/>
            <p:nvPr userDrawn="1"/>
          </p:nvSpPr>
          <p:spPr>
            <a:xfrm>
              <a:off x="10179820" y="6117935"/>
              <a:ext cx="192024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000" b="0" i="0" u="none" strike="noStrike" baseline="0" dirty="0">
                <a:solidFill>
                  <a:srgbClr val="000000"/>
                </a:solidFill>
                <a:latin typeface="Poppins" panose="02000000000000000000" pitchFamily="2" charset="0"/>
              </a:endParaRPr>
            </a:p>
            <a:p>
              <a:pPr algn="r"/>
              <a:r>
                <a:rPr lang="en-US" sz="1000" dirty="0">
                  <a:latin typeface="Poppins" panose="02000000000000000000" pitchFamily="2" charset="0"/>
                </a:rPr>
                <a:t>www.actiondignity.org </a:t>
              </a:r>
            </a:p>
            <a:p>
              <a:pPr algn="r"/>
              <a:r>
                <a:rPr lang="en-US" sz="1000" dirty="0">
                  <a:latin typeface="Poppins" panose="02000000000000000000" pitchFamily="2" charset="0"/>
                </a:rPr>
                <a:t>info@actiondignity.org </a:t>
              </a: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38764797-19A8-4E49-AACE-CF7F82267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240" y="304165"/>
            <a:ext cx="9341620" cy="61023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F79FD6-16F7-4307-AD55-38807DF4D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240" y="1751357"/>
            <a:ext cx="9341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036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85D6D-75CC-47A2-8BD3-D097A6746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5919"/>
            <a:ext cx="10515600" cy="61023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112B2-FC37-48F9-A1CB-4179F2629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FDA20-DB68-44A6-B1B5-C883BCE62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692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D2042-08AA-44D1-A5A2-60C01759F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C2A7A4-9A3B-477C-8B7E-212EC3DE9DC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EBEED-4006-4D78-BB20-1BD116BB3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53C6D-9C45-4630-877B-05FDD48D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291816-406C-45FC-8A24-7D88D862C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9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A6DC9-BE9C-4F68-AE97-44174916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73" y="319405"/>
            <a:ext cx="10515600" cy="61023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EA75F-C286-4E78-A3AF-8DADC685B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573" y="11477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52002-EA40-4E1C-A0E9-20D19660A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9573" y="1971674"/>
            <a:ext cx="5157787" cy="41852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FB6250-3EDE-45F4-A6D4-2D2416A2C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23560" y="11477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CCE27F-8621-40B0-851A-03AD308CC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23560" y="1971674"/>
            <a:ext cx="5183188" cy="41852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B90C0D-C74E-46E3-A868-9A14F3181D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C2A7A4-9A3B-477C-8B7E-212EC3DE9DC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3C1A05-4381-4F34-951D-462A557C0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90137F-637C-448B-BE03-120ED0B98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291816-406C-45FC-8A24-7D88D862C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1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AEB2-D25C-4022-8C62-A1D80EAFC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530225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7AEAC-6942-4701-9261-8D9DD29A9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10640"/>
            <a:ext cx="6172200" cy="455041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598F4-7D0B-418A-9A7E-1077B1AD5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10640"/>
            <a:ext cx="3932237" cy="4558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A5195-404B-47AF-9AD2-0A67D26B8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C2A7A4-9A3B-477C-8B7E-212EC3DE9DC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B098F-E7E0-4FAA-BCAA-085E1CB4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59C7C-3F3A-4D7F-8493-D7DFB1FC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291816-406C-45FC-8A24-7D88D862C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5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13361-E63A-4504-89E5-5D98FE0D1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28" y="365760"/>
            <a:ext cx="7054532" cy="5302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5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F5C8E5-845F-4D78-AE48-10CC7C411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38052" y="1577022"/>
            <a:ext cx="6172200" cy="419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3F9AF-A795-4D98-AD26-58A4B63B6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7828" y="1584960"/>
            <a:ext cx="3932237" cy="419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4CB24-3330-4B1C-965E-5093765C9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C2A7A4-9A3B-477C-8B7E-212EC3DE9DC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1CA83-0339-4FD5-A0BC-F0FAC91B8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93C3E-BD38-4070-A94F-7FD70C1C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291816-406C-45FC-8A24-7D88D862C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9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C05CE67-FE3E-412E-A6B0-0D8F0211E50A}"/>
              </a:ext>
            </a:extLst>
          </p:cNvPr>
          <p:cNvGrpSpPr/>
          <p:nvPr userDrawn="1"/>
        </p:nvGrpSpPr>
        <p:grpSpPr>
          <a:xfrm>
            <a:off x="10179820" y="0"/>
            <a:ext cx="2012180" cy="6858000"/>
            <a:chOff x="10179820" y="0"/>
            <a:chExt cx="201218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0159A7-20B7-4046-AD7C-CC9DAC88DC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0320" y="0"/>
              <a:ext cx="2011680" cy="6858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05AD57-2145-4E8B-B4B2-B2869C02C4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1510" y="5751425"/>
              <a:ext cx="1828800" cy="50025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A31D76D-6AB4-42A0-A0E4-1418CB28120B}"/>
                </a:ext>
              </a:extLst>
            </p:cNvPr>
            <p:cNvSpPr/>
            <p:nvPr userDrawn="1"/>
          </p:nvSpPr>
          <p:spPr>
            <a:xfrm>
              <a:off x="10179820" y="6117935"/>
              <a:ext cx="192024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000" b="0" i="0" u="none" strike="noStrike" baseline="0" dirty="0">
                <a:solidFill>
                  <a:srgbClr val="000000"/>
                </a:solidFill>
                <a:latin typeface="Poppins" panose="02000000000000000000" pitchFamily="2" charset="0"/>
              </a:endParaRPr>
            </a:p>
            <a:p>
              <a:pPr algn="r"/>
              <a:r>
                <a:rPr lang="en-US" sz="1000" dirty="0">
                  <a:latin typeface="Poppins" panose="02000000000000000000" pitchFamily="2" charset="0"/>
                </a:rPr>
                <a:t>www.actiondignity.org </a:t>
              </a:r>
            </a:p>
            <a:p>
              <a:pPr algn="r"/>
              <a:r>
                <a:rPr lang="en-US" sz="1000" dirty="0">
                  <a:latin typeface="Poppins" panose="02000000000000000000" pitchFamily="2" charset="0"/>
                </a:rPr>
                <a:t>info@actiondignity.org </a:t>
              </a:r>
            </a:p>
          </p:txBody>
        </p:sp>
      </p:grp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0E2693C-5CE0-4A70-97A8-95645AAF0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050" y="3611245"/>
            <a:ext cx="9637510" cy="629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/>
            </a:lvl1pPr>
          </a:lstStyle>
          <a:p>
            <a:r>
              <a:rPr lang="en-US" sz="4400" b="1" dirty="0">
                <a:latin typeface="Helvetica" panose="020B0604020202020204" pitchFamily="34" charset="0"/>
                <a:cs typeface="Helvetica" panose="020B0604020202020204" pitchFamily="34" charset="0"/>
              </a:rPr>
              <a:t>Section header</a:t>
            </a:r>
            <a:endParaRPr lang="en-US" sz="4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02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157294-A6D7-4027-B0C1-0C83B116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90" y="365125"/>
            <a:ext cx="9637510" cy="629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latin typeface="Helvetica" panose="020B0604020202020204" pitchFamily="34" charset="0"/>
                <a:cs typeface="Helvetica" panose="020B0604020202020204" pitchFamily="34" charset="0"/>
              </a:rPr>
              <a:t>Slide </a:t>
            </a:r>
            <a:r>
              <a:rPr lang="en-US" sz="4400" dirty="0">
                <a:latin typeface="Helvetica" panose="020B0604020202020204" pitchFamily="34" charset="0"/>
                <a:cs typeface="Helvetica" panose="020B0604020202020204" pitchFamily="34" charset="0"/>
              </a:rPr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DB5AA-BA02-4B10-82E7-5E243118E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290" y="1499815"/>
            <a:ext cx="96375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Content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B29272-7038-47A0-B5EA-9EBC21007F56}"/>
              </a:ext>
            </a:extLst>
          </p:cNvPr>
          <p:cNvCxnSpPr/>
          <p:nvPr userDrawn="1"/>
        </p:nvCxnSpPr>
        <p:spPr>
          <a:xfrm>
            <a:off x="395490" y="994618"/>
            <a:ext cx="4511040" cy="0"/>
          </a:xfrm>
          <a:prstGeom prst="line">
            <a:avLst/>
          </a:prstGeom>
          <a:ln w="38100">
            <a:solidFill>
              <a:srgbClr val="D0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96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157294-A6D7-4027-B0C1-0C83B116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90" y="365125"/>
            <a:ext cx="9637510" cy="629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latin typeface="Helvetica" panose="020B0604020202020204" pitchFamily="34" charset="0"/>
                <a:cs typeface="Helvetica" panose="020B0604020202020204" pitchFamily="34" charset="0"/>
              </a:rPr>
              <a:t>Slide </a:t>
            </a:r>
            <a:r>
              <a:rPr lang="en-US" sz="4400" dirty="0">
                <a:latin typeface="Helvetica" panose="020B0604020202020204" pitchFamily="34" charset="0"/>
                <a:cs typeface="Helvetica" panose="020B0604020202020204" pitchFamily="34" charset="0"/>
              </a:rPr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DB5AA-BA02-4B10-82E7-5E243118E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290" y="1499815"/>
            <a:ext cx="96375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Content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B29272-7038-47A0-B5EA-9EBC21007F56}"/>
              </a:ext>
            </a:extLst>
          </p:cNvPr>
          <p:cNvCxnSpPr>
            <a:cxnSpLocks/>
          </p:cNvCxnSpPr>
          <p:nvPr userDrawn="1"/>
        </p:nvCxnSpPr>
        <p:spPr>
          <a:xfrm>
            <a:off x="319290" y="4454098"/>
            <a:ext cx="9561310" cy="0"/>
          </a:xfrm>
          <a:prstGeom prst="line">
            <a:avLst/>
          </a:prstGeom>
          <a:ln w="38100">
            <a:solidFill>
              <a:srgbClr val="D0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29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448368-0D0B-4716-8A0D-873C9F7448C3}"/>
              </a:ext>
            </a:extLst>
          </p:cNvPr>
          <p:cNvSpPr txBox="1"/>
          <p:nvPr/>
        </p:nvSpPr>
        <p:spPr>
          <a:xfrm>
            <a:off x="1636512" y="3901111"/>
            <a:ext cx="4088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200" dirty="0">
              <a:latin typeface="+mj-lt"/>
              <a:cs typeface="Helvetica" panose="020B0604020202020204" pitchFamily="34" charset="0"/>
            </a:endParaRPr>
          </a:p>
          <a:p>
            <a:pPr algn="ctr"/>
            <a:r>
              <a:rPr lang="en-US" sz="2400" dirty="0">
                <a:latin typeface="+mj-lt"/>
                <a:cs typeface="Helvetica" panose="020B0604020202020204" pitchFamily="34" charset="0"/>
              </a:rPr>
              <a:t>75 responses as of June 6,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04E51-A652-465D-8A9E-E6921436BFE0}"/>
              </a:ext>
            </a:extLst>
          </p:cNvPr>
          <p:cNvSpPr txBox="1"/>
          <p:nvPr/>
        </p:nvSpPr>
        <p:spPr>
          <a:xfrm>
            <a:off x="-83023" y="2325948"/>
            <a:ext cx="71194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+mj-lt"/>
                <a:cs typeface="Helvetica" panose="020B0604020202020204" pitchFamily="34" charset="0"/>
              </a:rPr>
              <a:t>COVID-19 Related Racism and Xenophobia</a:t>
            </a:r>
          </a:p>
        </p:txBody>
      </p:sp>
    </p:spTree>
    <p:extLst>
      <p:ext uri="{BB962C8B-B14F-4D97-AF65-F5344CB8AC3E}">
        <p14:creationId xmlns:p14="http://schemas.microsoft.com/office/powerpoint/2010/main" val="2148670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18336A-9279-47A9-A96F-69A32EC32570}"/>
              </a:ext>
            </a:extLst>
          </p:cNvPr>
          <p:cNvSpPr/>
          <p:nvPr/>
        </p:nvSpPr>
        <p:spPr>
          <a:xfrm>
            <a:off x="341525" y="751434"/>
            <a:ext cx="5110089" cy="3657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D6E58B-F7E1-4E0E-B384-7E6322ED34CC}"/>
              </a:ext>
            </a:extLst>
          </p:cNvPr>
          <p:cNvSpPr/>
          <p:nvPr/>
        </p:nvSpPr>
        <p:spPr>
          <a:xfrm>
            <a:off x="263768" y="303372"/>
            <a:ext cx="96258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>
                <a:latin typeface="+mj-lt"/>
                <a:cs typeface="Helvetica" panose="020B0604020202020204" pitchFamily="34" charset="0"/>
              </a:rPr>
              <a:t>What is your age group? </a:t>
            </a:r>
            <a:endParaRPr lang="en-US" sz="3200" dirty="0">
              <a:latin typeface="+mj-lt"/>
              <a:cs typeface="Helvetica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FA8004-AEA8-483B-A162-CC956CAF47AB}"/>
              </a:ext>
            </a:extLst>
          </p:cNvPr>
          <p:cNvCxnSpPr/>
          <p:nvPr/>
        </p:nvCxnSpPr>
        <p:spPr>
          <a:xfrm>
            <a:off x="320040" y="1015999"/>
            <a:ext cx="4511040" cy="0"/>
          </a:xfrm>
          <a:prstGeom prst="line">
            <a:avLst/>
          </a:prstGeom>
          <a:ln w="38100">
            <a:solidFill>
              <a:srgbClr val="D0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9E80088-C59C-426C-8484-5EAE966C42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7466136"/>
              </p:ext>
            </p:extLst>
          </p:nvPr>
        </p:nvGraphicFramePr>
        <p:xfrm>
          <a:off x="1245076" y="219977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081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18336A-9279-47A9-A96F-69A32EC32570}"/>
              </a:ext>
            </a:extLst>
          </p:cNvPr>
          <p:cNvSpPr/>
          <p:nvPr/>
        </p:nvSpPr>
        <p:spPr>
          <a:xfrm>
            <a:off x="320040" y="815926"/>
            <a:ext cx="5110089" cy="3657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D6E58B-F7E1-4E0E-B384-7E6322ED34CC}"/>
              </a:ext>
            </a:extLst>
          </p:cNvPr>
          <p:cNvSpPr/>
          <p:nvPr/>
        </p:nvSpPr>
        <p:spPr>
          <a:xfrm>
            <a:off x="277836" y="415915"/>
            <a:ext cx="99071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  <a:cs typeface="Helvetica" panose="020B0604020202020204" pitchFamily="34" charset="0"/>
              </a:rPr>
              <a:t>Have you seen, heard, or experienced any incidents of racism or xenophobia related to the COVID-19?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FA8004-AEA8-483B-A162-CC956CAF47AB}"/>
              </a:ext>
            </a:extLst>
          </p:cNvPr>
          <p:cNvCxnSpPr/>
          <p:nvPr/>
        </p:nvCxnSpPr>
        <p:spPr>
          <a:xfrm>
            <a:off x="405937" y="1652127"/>
            <a:ext cx="4511040" cy="0"/>
          </a:xfrm>
          <a:prstGeom prst="line">
            <a:avLst/>
          </a:prstGeom>
          <a:ln w="38100">
            <a:solidFill>
              <a:srgbClr val="D0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2E19CB55-3375-4776-BD26-73AA2E5F3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452354"/>
              </p:ext>
            </p:extLst>
          </p:nvPr>
        </p:nvGraphicFramePr>
        <p:xfrm>
          <a:off x="802177" y="2276049"/>
          <a:ext cx="8229600" cy="4203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914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18336A-9279-47A9-A96F-69A32EC32570}"/>
              </a:ext>
            </a:extLst>
          </p:cNvPr>
          <p:cNvSpPr/>
          <p:nvPr/>
        </p:nvSpPr>
        <p:spPr>
          <a:xfrm>
            <a:off x="320040" y="815926"/>
            <a:ext cx="5110089" cy="3657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D6E58B-F7E1-4E0E-B384-7E6322ED34CC}"/>
              </a:ext>
            </a:extLst>
          </p:cNvPr>
          <p:cNvSpPr/>
          <p:nvPr/>
        </p:nvSpPr>
        <p:spPr>
          <a:xfrm>
            <a:off x="277836" y="793510"/>
            <a:ext cx="99071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>
                <a:latin typeface="+mj-lt"/>
                <a:cs typeface="Helvetica" panose="020B0604020202020204" pitchFamily="34" charset="0"/>
              </a:rPr>
              <a:t>What was your role?</a:t>
            </a:r>
            <a:endParaRPr lang="en-US" sz="3200" dirty="0">
              <a:latin typeface="+mj-lt"/>
              <a:cs typeface="Helvetica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FA8004-AEA8-483B-A162-CC956CAF47AB}"/>
              </a:ext>
            </a:extLst>
          </p:cNvPr>
          <p:cNvCxnSpPr/>
          <p:nvPr/>
        </p:nvCxnSpPr>
        <p:spPr>
          <a:xfrm>
            <a:off x="377801" y="1588315"/>
            <a:ext cx="4511040" cy="0"/>
          </a:xfrm>
          <a:prstGeom prst="line">
            <a:avLst/>
          </a:prstGeom>
          <a:ln w="38100">
            <a:solidFill>
              <a:srgbClr val="D0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08316C98-7121-4F75-849A-C19BD86BA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070925"/>
              </p:ext>
            </p:extLst>
          </p:nvPr>
        </p:nvGraphicFramePr>
        <p:xfrm>
          <a:off x="1315329" y="238482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2822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18336A-9279-47A9-A96F-69A32EC32570}"/>
              </a:ext>
            </a:extLst>
          </p:cNvPr>
          <p:cNvSpPr/>
          <p:nvPr/>
        </p:nvSpPr>
        <p:spPr>
          <a:xfrm>
            <a:off x="320040" y="815926"/>
            <a:ext cx="5110089" cy="3657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D6E58B-F7E1-4E0E-B384-7E6322ED34CC}"/>
              </a:ext>
            </a:extLst>
          </p:cNvPr>
          <p:cNvSpPr/>
          <p:nvPr/>
        </p:nvSpPr>
        <p:spPr>
          <a:xfrm>
            <a:off x="277836" y="793510"/>
            <a:ext cx="99071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>
                <a:latin typeface="+mj-lt"/>
                <a:cs typeface="Helvetica" panose="020B0604020202020204" pitchFamily="34" charset="0"/>
              </a:rPr>
              <a:t>Where in Canada did this occur?</a:t>
            </a:r>
            <a:endParaRPr lang="en-US" sz="3200" dirty="0">
              <a:latin typeface="+mj-lt"/>
              <a:cs typeface="Helvetica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FA8004-AEA8-483B-A162-CC956CAF47AB}"/>
              </a:ext>
            </a:extLst>
          </p:cNvPr>
          <p:cNvCxnSpPr/>
          <p:nvPr/>
        </p:nvCxnSpPr>
        <p:spPr>
          <a:xfrm>
            <a:off x="377801" y="1588315"/>
            <a:ext cx="4511040" cy="0"/>
          </a:xfrm>
          <a:prstGeom prst="line">
            <a:avLst/>
          </a:prstGeom>
          <a:ln w="38100">
            <a:solidFill>
              <a:srgbClr val="D0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08316C98-7121-4F75-849A-C19BD86BA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310602"/>
              </p:ext>
            </p:extLst>
          </p:nvPr>
        </p:nvGraphicFramePr>
        <p:xfrm>
          <a:off x="1315329" y="170460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9418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18336A-9279-47A9-A96F-69A32EC32570}"/>
              </a:ext>
            </a:extLst>
          </p:cNvPr>
          <p:cNvSpPr/>
          <p:nvPr/>
        </p:nvSpPr>
        <p:spPr>
          <a:xfrm>
            <a:off x="320040" y="815926"/>
            <a:ext cx="5110089" cy="3657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D6E58B-F7E1-4E0E-B384-7E6322ED34CC}"/>
              </a:ext>
            </a:extLst>
          </p:cNvPr>
          <p:cNvSpPr/>
          <p:nvPr/>
        </p:nvSpPr>
        <p:spPr>
          <a:xfrm>
            <a:off x="277836" y="793510"/>
            <a:ext cx="99071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>
                <a:latin typeface="+mj-lt"/>
                <a:cs typeface="Helvetica" panose="020B0604020202020204" pitchFamily="34" charset="0"/>
              </a:rPr>
              <a:t>In what type of location did this occur?</a:t>
            </a:r>
            <a:endParaRPr lang="en-US" sz="3200" dirty="0">
              <a:latin typeface="+mj-lt"/>
              <a:cs typeface="Helvetica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FA8004-AEA8-483B-A162-CC956CAF47AB}"/>
              </a:ext>
            </a:extLst>
          </p:cNvPr>
          <p:cNvCxnSpPr/>
          <p:nvPr/>
        </p:nvCxnSpPr>
        <p:spPr>
          <a:xfrm>
            <a:off x="377801" y="1588315"/>
            <a:ext cx="4511040" cy="0"/>
          </a:xfrm>
          <a:prstGeom prst="line">
            <a:avLst/>
          </a:prstGeom>
          <a:ln w="38100">
            <a:solidFill>
              <a:srgbClr val="D0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08316C98-7121-4F75-849A-C19BD86BA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554096"/>
              </p:ext>
            </p:extLst>
          </p:nvPr>
        </p:nvGraphicFramePr>
        <p:xfrm>
          <a:off x="1315329" y="170460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1400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18336A-9279-47A9-A96F-69A32EC32570}"/>
              </a:ext>
            </a:extLst>
          </p:cNvPr>
          <p:cNvSpPr/>
          <p:nvPr/>
        </p:nvSpPr>
        <p:spPr>
          <a:xfrm>
            <a:off x="320040" y="815926"/>
            <a:ext cx="5110089" cy="3657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D6E58B-F7E1-4E0E-B384-7E6322ED34CC}"/>
              </a:ext>
            </a:extLst>
          </p:cNvPr>
          <p:cNvSpPr/>
          <p:nvPr/>
        </p:nvSpPr>
        <p:spPr>
          <a:xfrm>
            <a:off x="277836" y="793510"/>
            <a:ext cx="99071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>
                <a:latin typeface="+mj-lt"/>
                <a:cs typeface="Helvetica" panose="020B0604020202020204" pitchFamily="34" charset="0"/>
              </a:rPr>
              <a:t>What type of discrimination occurred?</a:t>
            </a:r>
            <a:endParaRPr lang="en-US" sz="3200" dirty="0">
              <a:latin typeface="+mj-lt"/>
              <a:cs typeface="Helvetica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FA8004-AEA8-483B-A162-CC956CAF47AB}"/>
              </a:ext>
            </a:extLst>
          </p:cNvPr>
          <p:cNvCxnSpPr/>
          <p:nvPr/>
        </p:nvCxnSpPr>
        <p:spPr>
          <a:xfrm>
            <a:off x="377801" y="1588315"/>
            <a:ext cx="4511040" cy="0"/>
          </a:xfrm>
          <a:prstGeom prst="line">
            <a:avLst/>
          </a:prstGeom>
          <a:ln w="38100">
            <a:solidFill>
              <a:srgbClr val="D000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08316C98-7121-4F75-849A-C19BD86BA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893304"/>
              </p:ext>
            </p:extLst>
          </p:nvPr>
        </p:nvGraphicFramePr>
        <p:xfrm>
          <a:off x="1315329" y="170460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9675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260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2EFB24C301D044BFB3BF3E10B2490D" ma:contentTypeVersion="11" ma:contentTypeDescription="Create a new document." ma:contentTypeScope="" ma:versionID="f6c24b9b234beb3d26cc076e3bd8a1cc">
  <xsd:schema xmlns:xsd="http://www.w3.org/2001/XMLSchema" xmlns:xs="http://www.w3.org/2001/XMLSchema" xmlns:p="http://schemas.microsoft.com/office/2006/metadata/properties" xmlns:ns2="fcc28328-5c2c-45c1-9705-706679ab46d6" xmlns:ns3="d7ad6d91-a2d7-4f3d-a70f-039882489c0f" targetNamespace="http://schemas.microsoft.com/office/2006/metadata/properties" ma:root="true" ma:fieldsID="f070d3df17afb84de5d11637b4dd56d4" ns2:_="" ns3:_="">
    <xsd:import namespace="fcc28328-5c2c-45c1-9705-706679ab46d6"/>
    <xsd:import namespace="d7ad6d91-a2d7-4f3d-a70f-039882489c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28328-5c2c-45c1-9705-706679ab46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ad6d91-a2d7-4f3d-a70f-039882489c0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AED518-FC48-454D-83B3-DE6229AC5A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00D479-B8F3-4C2D-94FA-7B1F57DDAF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c28328-5c2c-45c1-9705-706679ab46d6"/>
    <ds:schemaRef ds:uri="d7ad6d91-a2d7-4f3d-a70f-039882489c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DA7A02-E67A-440B-919E-98D7CCC8D60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70</Words>
  <Application>Microsoft Office PowerPoint</Application>
  <PresentationFormat>Widescreen</PresentationFormat>
  <Paragraphs>14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Poppins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Zabala</dc:creator>
  <cp:lastModifiedBy>Tyra R</cp:lastModifiedBy>
  <cp:revision>81</cp:revision>
  <dcterms:created xsi:type="dcterms:W3CDTF">2018-06-20T19:23:19Z</dcterms:created>
  <dcterms:modified xsi:type="dcterms:W3CDTF">2020-11-12T22:17:37Z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0x010100B82EFB24C301D044BFB3BF3E10B2490D</vt:lpwstr>
  </property>
</Properties>
</file>