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7" r:id="rId5"/>
    <p:sldId id="299" r:id="rId6"/>
    <p:sldId id="300" r:id="rId7"/>
    <p:sldId id="293" r:id="rId8"/>
    <p:sldId id="294" r:id="rId9"/>
    <p:sldId id="298" r:id="rId10"/>
    <p:sldId id="268" r:id="rId11"/>
    <p:sldId id="269" r:id="rId12"/>
    <p:sldId id="272" r:id="rId13"/>
    <p:sldId id="270" r:id="rId14"/>
    <p:sldId id="273" r:id="rId15"/>
    <p:sldId id="275" r:id="rId16"/>
    <p:sldId id="260" r:id="rId17"/>
    <p:sldId id="266" r:id="rId18"/>
    <p:sldId id="295" r:id="rId19"/>
    <p:sldId id="296" r:id="rId20"/>
    <p:sldId id="277" r:id="rId21"/>
    <p:sldId id="278" r:id="rId22"/>
    <p:sldId id="279" r:id="rId23"/>
    <p:sldId id="280" r:id="rId24"/>
    <p:sldId id="281" r:id="rId25"/>
    <p:sldId id="282" r:id="rId26"/>
    <p:sldId id="284" r:id="rId27"/>
    <p:sldId id="261" r:id="rId28"/>
    <p:sldId id="285" r:id="rId29"/>
    <p:sldId id="286" r:id="rId30"/>
    <p:sldId id="287" r:id="rId31"/>
    <p:sldId id="288" r:id="rId32"/>
    <p:sldId id="262" r:id="rId33"/>
    <p:sldId id="264" r:id="rId34"/>
    <p:sldId id="289"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4660"/>
  </p:normalViewPr>
  <p:slideViewPr>
    <p:cSldViewPr snapToGrid="0">
      <p:cViewPr varScale="1">
        <p:scale>
          <a:sx n="69" d="100"/>
          <a:sy n="69" d="100"/>
        </p:scale>
        <p:origin x="55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4/7/2020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4/7/2020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canada.ca/en/services/benefits/ei/cerb-application.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canada.ca/en/revenue-agency/campaigns/covid-19-update.html" TargetMode="External"/><Relationship Id="rId2" Type="http://schemas.openxmlformats.org/officeDocument/2006/relationships/hyperlink" Target="https://www.canada.ca/en/department-finance/economic-response-plan.html"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Canada.ca/service-canada-e-servic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canada.ca/en/revenue-agency/services/about-canada-revenue-agency-cra/direct-deposit.html" TargetMode="External"/><Relationship Id="rId2" Type="http://schemas.openxmlformats.org/officeDocument/2006/relationships/hyperlink" Target="https://www.canada.ca/en/revenue-agency/campaigns/covid-19-update/covid-19-benefits-credits-support-payments.html" TargetMode="External"/><Relationship Id="rId1" Type="http://schemas.openxmlformats.org/officeDocument/2006/relationships/slideLayout" Target="../slideLayouts/slideLayout2.xml"/><Relationship Id="rId5" Type="http://schemas.openxmlformats.org/officeDocument/2006/relationships/hyperlink" Target="https://www.canada.ca/en/revenue-agency/campaigns/covid-19-update/covid-19-filing-payment-dates.html" TargetMode="External"/><Relationship Id="rId4" Type="http://schemas.openxmlformats.org/officeDocument/2006/relationships/hyperlink" Target="https://www.canada.ca/en/revenue-agency/campaigns/covid-19-update/support-employers-cra-covid-19.html#def_gst_rem"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541164" y="350982"/>
            <a:ext cx="1219306" cy="335309"/>
          </a:xfrm>
          <a:prstGeom prst="rect">
            <a:avLst/>
          </a:prstGeom>
        </p:spPr>
      </p:pic>
      <p:sp>
        <p:nvSpPr>
          <p:cNvPr id="2" name="Title 1"/>
          <p:cNvSpPr>
            <a:spLocks noGrp="1"/>
          </p:cNvSpPr>
          <p:nvPr>
            <p:ph type="ctrTitle"/>
          </p:nvPr>
        </p:nvSpPr>
        <p:spPr>
          <a:xfrm>
            <a:off x="1751012" y="979055"/>
            <a:ext cx="8689976" cy="1514763"/>
          </a:xfrm>
        </p:spPr>
        <p:txBody>
          <a:bodyPr>
            <a:normAutofit fontScale="90000"/>
          </a:bodyPr>
          <a:lstStyle/>
          <a:p>
            <a:r>
              <a:rPr lang="en-CA" b="1" dirty="0" smtClean="0">
                <a:solidFill>
                  <a:schemeClr val="accent6"/>
                </a:solidFill>
              </a:rPr>
              <a:t>CERB &amp; SOCIAL SUPPORTS NAVIGATOR </a:t>
            </a:r>
            <a:r>
              <a:rPr lang="en-CA" b="1" dirty="0" smtClean="0">
                <a:solidFill>
                  <a:schemeClr val="accent6"/>
                </a:solidFill>
              </a:rPr>
              <a:t>BRIEFING</a:t>
            </a:r>
            <a:br>
              <a:rPr lang="en-CA" b="1" dirty="0" smtClean="0">
                <a:solidFill>
                  <a:schemeClr val="accent6"/>
                </a:solidFill>
              </a:rPr>
            </a:br>
            <a:r>
              <a:rPr lang="en-CA" sz="1800" b="1" dirty="0" smtClean="0">
                <a:solidFill>
                  <a:srgbClr val="FF0000"/>
                </a:solidFill>
              </a:rPr>
              <a:t>current as of 07 </a:t>
            </a:r>
            <a:r>
              <a:rPr lang="en-CA" sz="1800" b="1" dirty="0" err="1" smtClean="0">
                <a:solidFill>
                  <a:srgbClr val="FF0000"/>
                </a:solidFill>
              </a:rPr>
              <a:t>april</a:t>
            </a:r>
            <a:r>
              <a:rPr lang="en-CA" sz="1800" b="1" dirty="0" smtClean="0">
                <a:solidFill>
                  <a:srgbClr val="FF0000"/>
                </a:solidFill>
              </a:rPr>
              <a:t> 2020</a:t>
            </a:r>
            <a:endParaRPr lang="en-CA" sz="1800" b="1" dirty="0">
              <a:solidFill>
                <a:srgbClr val="FF0000"/>
              </a:solidFill>
            </a:endParaRPr>
          </a:p>
        </p:txBody>
      </p:sp>
      <p:sp>
        <p:nvSpPr>
          <p:cNvPr id="3" name="Subtitle 2"/>
          <p:cNvSpPr>
            <a:spLocks noGrp="1"/>
          </p:cNvSpPr>
          <p:nvPr>
            <p:ph type="subTitle" idx="1"/>
          </p:nvPr>
        </p:nvSpPr>
        <p:spPr>
          <a:xfrm>
            <a:off x="1751012" y="2641601"/>
            <a:ext cx="8689976" cy="3482108"/>
          </a:xfrm>
        </p:spPr>
        <p:txBody>
          <a:bodyPr>
            <a:normAutofit lnSpcReduction="10000"/>
          </a:bodyPr>
          <a:lstStyle/>
          <a:p>
            <a:r>
              <a:rPr lang="en-CA" sz="3200" b="1" dirty="0" smtClean="0"/>
              <a:t>briefing Objectives</a:t>
            </a:r>
          </a:p>
          <a:p>
            <a:endParaRPr lang="en-CA" sz="2000" dirty="0" smtClean="0"/>
          </a:p>
          <a:p>
            <a:pPr marL="342900" indent="-342900">
              <a:buFont typeface="Wingdings" panose="05000000000000000000" pitchFamily="2" charset="2"/>
              <a:buChar char="Ø"/>
            </a:pPr>
            <a:r>
              <a:rPr lang="en-CA" sz="2000" dirty="0" smtClean="0"/>
              <a:t>REVIEW OF CERB AFTER </a:t>
            </a:r>
            <a:r>
              <a:rPr lang="en-CA" sz="2000" dirty="0" err="1" smtClean="0"/>
              <a:t>april</a:t>
            </a:r>
            <a:r>
              <a:rPr lang="en-CA" sz="2000" dirty="0" smtClean="0"/>
              <a:t> 6</a:t>
            </a:r>
          </a:p>
          <a:p>
            <a:pPr marL="342900" indent="-342900">
              <a:buFont typeface="Wingdings" panose="05000000000000000000" pitchFamily="2" charset="2"/>
              <a:buChar char="Ø"/>
            </a:pPr>
            <a:r>
              <a:rPr lang="en-CA" sz="2000" dirty="0" smtClean="0"/>
              <a:t> UPDATES &amp; FEEDBACK FROM </a:t>
            </a:r>
            <a:r>
              <a:rPr lang="en-CA" sz="2000" dirty="0" err="1" smtClean="0"/>
              <a:t>PARTICiPANTS</a:t>
            </a:r>
            <a:r>
              <a:rPr lang="en-CA" sz="2000" dirty="0" smtClean="0"/>
              <a:t> WHO HAVE TESTED THE SYSTEM</a:t>
            </a:r>
            <a:endParaRPr lang="en-CA" sz="2000" dirty="0" smtClean="0"/>
          </a:p>
          <a:p>
            <a:pPr marL="342900" indent="-342900">
              <a:buFont typeface="Wingdings" panose="05000000000000000000" pitchFamily="2" charset="2"/>
              <a:buChar char="Ø"/>
            </a:pPr>
            <a:r>
              <a:rPr lang="en-CA" sz="2000" dirty="0" smtClean="0"/>
              <a:t>Train Navigators – through situational analysis</a:t>
            </a:r>
          </a:p>
          <a:p>
            <a:pPr marL="342900" indent="-342900">
              <a:buFont typeface="Wingdings" panose="05000000000000000000" pitchFamily="2" charset="2"/>
              <a:buChar char="Ø"/>
            </a:pPr>
            <a:r>
              <a:rPr lang="en-CA" sz="2000" dirty="0" smtClean="0"/>
              <a:t>Id </a:t>
            </a:r>
            <a:r>
              <a:rPr lang="en-CA" sz="2000" dirty="0" smtClean="0"/>
              <a:t>gaps in the system using race &amp; poverty lens (WHO ARE THOSE WHO FALL THORUGH THE CRACKS?)</a:t>
            </a:r>
            <a:endParaRPr lang="en-CA" sz="2000" dirty="0"/>
          </a:p>
        </p:txBody>
      </p:sp>
    </p:spTree>
    <p:extLst>
      <p:ext uri="{BB962C8B-B14F-4D97-AF65-F5344CB8AC3E}">
        <p14:creationId xmlns:p14="http://schemas.microsoft.com/office/powerpoint/2010/main" val="1309446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4294967295"/>
          </p:nvPr>
        </p:nvPicPr>
        <p:blipFill>
          <a:blip r:embed="rId2"/>
          <a:stretch>
            <a:fillRect/>
          </a:stretch>
        </p:blipFill>
        <p:spPr>
          <a:xfrm>
            <a:off x="1939636" y="208725"/>
            <a:ext cx="9386131" cy="6081239"/>
          </a:xfrm>
          <a:prstGeom prst="rect">
            <a:avLst/>
          </a:prstGeom>
        </p:spPr>
      </p:pic>
      <p:pic>
        <p:nvPicPr>
          <p:cNvPr id="5" name="Picture 4"/>
          <p:cNvPicPr>
            <a:picLocks noChangeAspect="1"/>
          </p:cNvPicPr>
          <p:nvPr/>
        </p:nvPicPr>
        <p:blipFill>
          <a:blip r:embed="rId3"/>
          <a:stretch>
            <a:fillRect/>
          </a:stretch>
        </p:blipFill>
        <p:spPr>
          <a:xfrm>
            <a:off x="9790492" y="351891"/>
            <a:ext cx="1219306" cy="335309"/>
          </a:xfrm>
          <a:prstGeom prst="rect">
            <a:avLst/>
          </a:prstGeom>
        </p:spPr>
      </p:pic>
    </p:spTree>
    <p:extLst>
      <p:ext uri="{BB962C8B-B14F-4D97-AF65-F5344CB8AC3E}">
        <p14:creationId xmlns:p14="http://schemas.microsoft.com/office/powerpoint/2010/main" val="248858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5988" y="0"/>
            <a:ext cx="8645580" cy="7217229"/>
          </a:xfrm>
          <a:prstGeom prst="rect">
            <a:avLst/>
          </a:prstGeom>
        </p:spPr>
      </p:pic>
      <p:pic>
        <p:nvPicPr>
          <p:cNvPr id="3" name="Picture 2"/>
          <p:cNvPicPr>
            <a:picLocks noChangeAspect="1"/>
          </p:cNvPicPr>
          <p:nvPr/>
        </p:nvPicPr>
        <p:blipFill>
          <a:blip r:embed="rId3"/>
          <a:stretch>
            <a:fillRect/>
          </a:stretch>
        </p:blipFill>
        <p:spPr>
          <a:xfrm>
            <a:off x="8931915" y="120981"/>
            <a:ext cx="1219306" cy="335309"/>
          </a:xfrm>
          <a:prstGeom prst="rect">
            <a:avLst/>
          </a:prstGeom>
        </p:spPr>
      </p:pic>
    </p:spTree>
    <p:extLst>
      <p:ext uri="{BB962C8B-B14F-4D97-AF65-F5344CB8AC3E}">
        <p14:creationId xmlns:p14="http://schemas.microsoft.com/office/powerpoint/2010/main" val="26893773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828563"/>
            <a:ext cx="10351752" cy="1258855"/>
          </a:xfrm>
        </p:spPr>
        <p:txBody>
          <a:bodyPr/>
          <a:lstStyle/>
          <a:p>
            <a:r>
              <a:rPr lang="en-CA" dirty="0" smtClean="0"/>
              <a:t>INCREASING CHILD BENEFIT</a:t>
            </a:r>
            <a:endParaRPr lang="en-CA" dirty="0"/>
          </a:p>
        </p:txBody>
      </p:sp>
      <p:sp>
        <p:nvSpPr>
          <p:cNvPr id="3" name="Text Placeholder 2"/>
          <p:cNvSpPr>
            <a:spLocks noGrp="1"/>
          </p:cNvSpPr>
          <p:nvPr>
            <p:ph type="body" idx="1"/>
          </p:nvPr>
        </p:nvSpPr>
        <p:spPr>
          <a:xfrm>
            <a:off x="913774" y="2438400"/>
            <a:ext cx="10351752" cy="4008581"/>
          </a:xfrm>
        </p:spPr>
        <p:txBody>
          <a:bodyPr>
            <a:normAutofit fontScale="92500" lnSpcReduction="20000"/>
          </a:bodyPr>
          <a:lstStyle/>
          <a:p>
            <a:pPr marL="342900" indent="-342900">
              <a:buFont typeface="Arial" panose="020B0604020202020204" pitchFamily="34" charset="0"/>
              <a:buChar char="•"/>
            </a:pPr>
            <a:r>
              <a:rPr lang="en-CA" sz="2800" dirty="0"/>
              <a:t>We are providing an </a:t>
            </a:r>
            <a:r>
              <a:rPr lang="en-CA" sz="2800" b="1" dirty="0">
                <a:solidFill>
                  <a:schemeClr val="accent6"/>
                </a:solidFill>
              </a:rPr>
              <a:t>extra $300 per child </a:t>
            </a:r>
            <a:r>
              <a:rPr lang="en-CA" sz="2800" dirty="0"/>
              <a:t>through the Canada Child Benefit (CCB) for 2019-20. This will mean </a:t>
            </a:r>
            <a:r>
              <a:rPr lang="en-CA" sz="2800" b="1" dirty="0"/>
              <a:t>approximately $550 more for the average family.</a:t>
            </a:r>
          </a:p>
          <a:p>
            <a:pPr marL="342900" indent="-342900">
              <a:buFont typeface="Arial" panose="020B0604020202020204" pitchFamily="34" charset="0"/>
              <a:buChar char="•"/>
            </a:pPr>
            <a:r>
              <a:rPr lang="en-CA" sz="2800" dirty="0"/>
              <a:t>This benefit will be delivered as part of the scheduled CCB payment in May.</a:t>
            </a:r>
          </a:p>
          <a:p>
            <a:endParaRPr lang="en-CA" sz="2800" b="1" dirty="0" smtClean="0"/>
          </a:p>
          <a:p>
            <a:endParaRPr lang="en-CA" b="1" dirty="0"/>
          </a:p>
          <a:p>
            <a:endParaRPr lang="en-CA" b="1" dirty="0" smtClean="0"/>
          </a:p>
          <a:p>
            <a:r>
              <a:rPr lang="en-CA" b="1" dirty="0" smtClean="0"/>
              <a:t>Those </a:t>
            </a:r>
            <a:r>
              <a:rPr lang="en-CA" b="1" dirty="0"/>
              <a:t>who already receive the Canada Child Benefit do not need to re-apply. </a:t>
            </a:r>
            <a:endParaRPr lang="en-CA" dirty="0"/>
          </a:p>
          <a:p>
            <a:endParaRPr lang="en-CA" dirty="0"/>
          </a:p>
        </p:txBody>
      </p:sp>
      <p:pic>
        <p:nvPicPr>
          <p:cNvPr id="4" name="Picture 3"/>
          <p:cNvPicPr>
            <a:picLocks noChangeAspect="1"/>
          </p:cNvPicPr>
          <p:nvPr/>
        </p:nvPicPr>
        <p:blipFill>
          <a:blip r:embed="rId2"/>
          <a:stretch>
            <a:fillRect/>
          </a:stretch>
        </p:blipFill>
        <p:spPr>
          <a:xfrm>
            <a:off x="9402565" y="730582"/>
            <a:ext cx="1219306" cy="335309"/>
          </a:xfrm>
          <a:prstGeom prst="rect">
            <a:avLst/>
          </a:prstGeom>
        </p:spPr>
      </p:pic>
    </p:spTree>
    <p:extLst>
      <p:ext uri="{BB962C8B-B14F-4D97-AF65-F5344CB8AC3E}">
        <p14:creationId xmlns:p14="http://schemas.microsoft.com/office/powerpoint/2010/main" val="27283495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24175" y="-704850"/>
            <a:ext cx="18040350" cy="8267700"/>
          </a:xfrm>
          <a:prstGeom prst="rect">
            <a:avLst/>
          </a:prstGeom>
        </p:spPr>
      </p:pic>
      <p:pic>
        <p:nvPicPr>
          <p:cNvPr id="3" name="Picture 2"/>
          <p:cNvPicPr>
            <a:picLocks noChangeAspect="1"/>
          </p:cNvPicPr>
          <p:nvPr/>
        </p:nvPicPr>
        <p:blipFill>
          <a:blip r:embed="rId3"/>
          <a:stretch>
            <a:fillRect/>
          </a:stretch>
        </p:blipFill>
        <p:spPr>
          <a:xfrm>
            <a:off x="11367383" y="133134"/>
            <a:ext cx="1219306" cy="335309"/>
          </a:xfrm>
          <a:prstGeom prst="rect">
            <a:avLst/>
          </a:prstGeom>
        </p:spPr>
      </p:pic>
    </p:spTree>
    <p:extLst>
      <p:ext uri="{BB962C8B-B14F-4D97-AF65-F5344CB8AC3E}">
        <p14:creationId xmlns:p14="http://schemas.microsoft.com/office/powerpoint/2010/main" val="6059979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4929" y="291202"/>
            <a:ext cx="11315700" cy="6862191"/>
          </a:xfrm>
          <a:prstGeom prst="rect">
            <a:avLst/>
          </a:prstGeom>
        </p:spPr>
      </p:pic>
      <p:pic>
        <p:nvPicPr>
          <p:cNvPr id="3" name="Picture 2"/>
          <p:cNvPicPr>
            <a:picLocks noChangeAspect="1"/>
          </p:cNvPicPr>
          <p:nvPr/>
        </p:nvPicPr>
        <p:blipFill>
          <a:blip r:embed="rId3"/>
          <a:stretch>
            <a:fillRect/>
          </a:stretch>
        </p:blipFill>
        <p:spPr>
          <a:xfrm>
            <a:off x="9439511" y="291202"/>
            <a:ext cx="1219306" cy="335309"/>
          </a:xfrm>
          <a:prstGeom prst="rect">
            <a:avLst/>
          </a:prstGeom>
        </p:spPr>
      </p:pic>
    </p:spTree>
    <p:extLst>
      <p:ext uri="{BB962C8B-B14F-4D97-AF65-F5344CB8AC3E}">
        <p14:creationId xmlns:p14="http://schemas.microsoft.com/office/powerpoint/2010/main" val="18118765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4692392"/>
          </a:xfrm>
        </p:spPr>
        <p:txBody>
          <a:bodyPr>
            <a:normAutofit/>
          </a:bodyPr>
          <a:lstStyle/>
          <a:p>
            <a:r>
              <a:rPr lang="en-CA" dirty="0" smtClean="0"/>
              <a:t>CANADA EMERGENCY RESPONSE BENEFIT</a:t>
            </a:r>
            <a:br>
              <a:rPr lang="en-CA" dirty="0" smtClean="0"/>
            </a:br>
            <a:r>
              <a:rPr lang="en-CA" dirty="0"/>
              <a:t/>
            </a:r>
            <a:br>
              <a:rPr lang="en-CA" dirty="0"/>
            </a:br>
            <a:r>
              <a:rPr lang="en-CA" sz="6000" b="1" dirty="0" smtClean="0">
                <a:solidFill>
                  <a:srgbClr val="FF0000"/>
                </a:solidFill>
              </a:rPr>
              <a:t>CERB</a:t>
            </a:r>
            <a:endParaRPr lang="en-CA" sz="6000" b="1" dirty="0">
              <a:solidFill>
                <a:srgbClr val="FF0000"/>
              </a:solidFill>
            </a:endParaRPr>
          </a:p>
        </p:txBody>
      </p:sp>
      <p:pic>
        <p:nvPicPr>
          <p:cNvPr id="3" name="Picture 2"/>
          <p:cNvPicPr>
            <a:picLocks noChangeAspect="1"/>
          </p:cNvPicPr>
          <p:nvPr/>
        </p:nvPicPr>
        <p:blipFill>
          <a:blip r:embed="rId2"/>
          <a:stretch>
            <a:fillRect/>
          </a:stretch>
        </p:blipFill>
        <p:spPr>
          <a:xfrm>
            <a:off x="9845911" y="450862"/>
            <a:ext cx="1219306" cy="335309"/>
          </a:xfrm>
          <a:prstGeom prst="rect">
            <a:avLst/>
          </a:prstGeom>
        </p:spPr>
      </p:pic>
    </p:spTree>
    <p:extLst>
      <p:ext uri="{BB962C8B-B14F-4D97-AF65-F5344CB8AC3E}">
        <p14:creationId xmlns:p14="http://schemas.microsoft.com/office/powerpoint/2010/main" val="11055311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Main features</a:t>
            </a:r>
            <a:endParaRPr lang="en-CA" dirty="0"/>
          </a:p>
        </p:txBody>
      </p:sp>
      <p:sp>
        <p:nvSpPr>
          <p:cNvPr id="3" name="Content Placeholder 2"/>
          <p:cNvSpPr>
            <a:spLocks noGrp="1"/>
          </p:cNvSpPr>
          <p:nvPr>
            <p:ph sz="quarter" idx="13"/>
          </p:nvPr>
        </p:nvSpPr>
        <p:spPr>
          <a:xfrm>
            <a:off x="913774" y="1736436"/>
            <a:ext cx="10363826" cy="4414982"/>
          </a:xfrm>
        </p:spPr>
        <p:txBody>
          <a:bodyPr>
            <a:normAutofit/>
          </a:bodyPr>
          <a:lstStyle/>
          <a:p>
            <a:pPr marL="0" indent="0">
              <a:buNone/>
            </a:pPr>
            <a:r>
              <a:rPr lang="en-CA" dirty="0"/>
              <a:t>Policy Target: all workers and </a:t>
            </a:r>
            <a:r>
              <a:rPr lang="en-CA" dirty="0" smtClean="0"/>
              <a:t>employers</a:t>
            </a:r>
          </a:p>
          <a:p>
            <a:pPr>
              <a:buFont typeface="Wingdings" panose="05000000000000000000" pitchFamily="2" charset="2"/>
              <a:buChar char="§"/>
            </a:pPr>
            <a:r>
              <a:rPr lang="en-CA" b="1" dirty="0" smtClean="0">
                <a:solidFill>
                  <a:schemeClr val="accent1">
                    <a:lumMod val="75000"/>
                  </a:schemeClr>
                </a:solidFill>
              </a:rPr>
              <a:t>Simpler </a:t>
            </a:r>
            <a:r>
              <a:rPr lang="en-CA" b="1" dirty="0">
                <a:solidFill>
                  <a:schemeClr val="accent1">
                    <a:lumMod val="75000"/>
                  </a:schemeClr>
                </a:solidFill>
              </a:rPr>
              <a:t>and more accessible (Emergency Care Benefit &amp; Emergency Support Benefit)</a:t>
            </a:r>
          </a:p>
          <a:p>
            <a:pPr>
              <a:buFont typeface="Wingdings" panose="05000000000000000000" pitchFamily="2" charset="2"/>
              <a:buChar char="§"/>
            </a:pPr>
            <a:r>
              <a:rPr lang="en-CA" dirty="0" smtClean="0"/>
              <a:t>CERB </a:t>
            </a:r>
            <a:r>
              <a:rPr lang="en-CA" dirty="0"/>
              <a:t>system does not replace EI system.  It </a:t>
            </a:r>
            <a:r>
              <a:rPr lang="en-CA" b="1" dirty="0" smtClean="0">
                <a:solidFill>
                  <a:schemeClr val="accent1">
                    <a:lumMod val="75000"/>
                  </a:schemeClr>
                </a:solidFill>
              </a:rPr>
              <a:t>ENHANCES </a:t>
            </a:r>
            <a:r>
              <a:rPr lang="en-CA" b="1" dirty="0">
                <a:solidFill>
                  <a:schemeClr val="accent1">
                    <a:lumMod val="75000"/>
                  </a:schemeClr>
                </a:solidFill>
              </a:rPr>
              <a:t>the capacity of the EI system</a:t>
            </a:r>
            <a:r>
              <a:rPr lang="en-CA" dirty="0"/>
              <a:t>. </a:t>
            </a:r>
            <a:endParaRPr lang="en-CA" dirty="0" smtClean="0"/>
          </a:p>
          <a:p>
            <a:pPr lvl="0">
              <a:buClr>
                <a:prstClr val="black"/>
              </a:buClr>
              <a:buFont typeface="Wingdings" panose="05000000000000000000" pitchFamily="2" charset="2"/>
              <a:buChar char="§"/>
            </a:pPr>
            <a:r>
              <a:rPr lang="en-CA" sz="1700" dirty="0">
                <a:solidFill>
                  <a:prstClr val="black"/>
                </a:solidFill>
              </a:rPr>
              <a:t>Portal to apply opens </a:t>
            </a:r>
            <a:r>
              <a:rPr lang="en-CA" sz="1700" dirty="0" smtClean="0">
                <a:solidFill>
                  <a:prstClr val="black"/>
                </a:solidFill>
              </a:rPr>
              <a:t>ON </a:t>
            </a:r>
            <a:r>
              <a:rPr lang="en-CA" sz="1700" b="1" dirty="0" smtClean="0">
                <a:solidFill>
                  <a:srgbClr val="274FA4">
                    <a:lumMod val="75000"/>
                  </a:srgbClr>
                </a:solidFill>
              </a:rPr>
              <a:t>April 6</a:t>
            </a:r>
            <a:r>
              <a:rPr lang="en-CA" sz="1700" dirty="0" smtClean="0">
                <a:solidFill>
                  <a:prstClr val="black"/>
                </a:solidFill>
              </a:rPr>
              <a:t>.  </a:t>
            </a:r>
            <a:r>
              <a:rPr lang="en-CA" sz="1700" dirty="0">
                <a:solidFill>
                  <a:prstClr val="black"/>
                </a:solidFill>
              </a:rPr>
              <a:t>Receipt of CERB payments will be 10 days of application.</a:t>
            </a:r>
          </a:p>
          <a:p>
            <a:pPr lvl="0">
              <a:buClr>
                <a:prstClr val="black"/>
              </a:buClr>
              <a:buFont typeface="Wingdings" panose="05000000000000000000" pitchFamily="2" charset="2"/>
              <a:buChar char="§"/>
            </a:pPr>
            <a:r>
              <a:rPr lang="en-CA" sz="1700" dirty="0">
                <a:solidFill>
                  <a:prstClr val="black"/>
                </a:solidFill>
              </a:rPr>
              <a:t>$2,000 per month for 4 months</a:t>
            </a:r>
          </a:p>
          <a:p>
            <a:pPr lvl="0">
              <a:buClr>
                <a:prstClr val="black"/>
              </a:buClr>
              <a:buFont typeface="Wingdings" panose="05000000000000000000" pitchFamily="2" charset="2"/>
              <a:buChar char="§"/>
            </a:pPr>
            <a:r>
              <a:rPr lang="en-CA" sz="1700" dirty="0" smtClean="0">
                <a:solidFill>
                  <a:prstClr val="black"/>
                </a:solidFill>
              </a:rPr>
              <a:t>payment </a:t>
            </a:r>
            <a:r>
              <a:rPr lang="en-CA" sz="1700" dirty="0">
                <a:solidFill>
                  <a:prstClr val="black"/>
                </a:solidFill>
              </a:rPr>
              <a:t>is every 4 weeks  &amp; available from </a:t>
            </a:r>
            <a:r>
              <a:rPr lang="en-CA" sz="1700" b="1" dirty="0">
                <a:solidFill>
                  <a:srgbClr val="274FA4">
                    <a:lumMod val="75000"/>
                  </a:srgbClr>
                </a:solidFill>
              </a:rPr>
              <a:t>March 15 until October 3, 2020</a:t>
            </a:r>
            <a:r>
              <a:rPr lang="en-CA" sz="1700" b="1" dirty="0" smtClean="0">
                <a:solidFill>
                  <a:srgbClr val="274FA4">
                    <a:lumMod val="75000"/>
                  </a:srgbClr>
                </a:solidFill>
              </a:rPr>
              <a:t>.</a:t>
            </a:r>
          </a:p>
          <a:p>
            <a:pPr lvl="0">
              <a:buClr>
                <a:prstClr val="black"/>
              </a:buClr>
              <a:buFont typeface="Wingdings" panose="05000000000000000000" pitchFamily="2" charset="2"/>
              <a:buChar char="§"/>
            </a:pPr>
            <a:r>
              <a:rPr lang="en-CA" sz="1700" b="1" dirty="0" smtClean="0">
                <a:solidFill>
                  <a:srgbClr val="274FA4">
                    <a:lumMod val="75000"/>
                  </a:srgbClr>
                </a:solidFill>
              </a:rPr>
              <a:t>Application under </a:t>
            </a:r>
            <a:r>
              <a:rPr lang="en-CA" sz="1700" b="1" dirty="0" err="1" smtClean="0">
                <a:solidFill>
                  <a:srgbClr val="274FA4">
                    <a:lumMod val="75000"/>
                  </a:srgbClr>
                </a:solidFill>
              </a:rPr>
              <a:t>cerb</a:t>
            </a:r>
            <a:r>
              <a:rPr lang="en-CA" sz="1700" b="1" dirty="0" smtClean="0">
                <a:solidFill>
                  <a:srgbClr val="274FA4">
                    <a:lumMod val="75000"/>
                  </a:srgbClr>
                </a:solidFill>
              </a:rPr>
              <a:t> shall be done every 4 weeks ( to update CRA of employment status) </a:t>
            </a:r>
            <a:endParaRPr lang="en-CA" sz="1700" b="1" dirty="0">
              <a:solidFill>
                <a:srgbClr val="274FA4">
                  <a:lumMod val="75000"/>
                </a:srgbClr>
              </a:solidFill>
            </a:endParaRPr>
          </a:p>
          <a:p>
            <a:pPr marL="0" indent="0">
              <a:buNone/>
            </a:pPr>
            <a:endParaRPr lang="en-CA" dirty="0"/>
          </a:p>
          <a:p>
            <a:endParaRPr lang="en-CA" dirty="0"/>
          </a:p>
        </p:txBody>
      </p:sp>
      <p:pic>
        <p:nvPicPr>
          <p:cNvPr id="4" name="Picture 3"/>
          <p:cNvPicPr>
            <a:picLocks noChangeAspect="1"/>
          </p:cNvPicPr>
          <p:nvPr/>
        </p:nvPicPr>
        <p:blipFill>
          <a:blip r:embed="rId2"/>
          <a:stretch>
            <a:fillRect/>
          </a:stretch>
        </p:blipFill>
        <p:spPr>
          <a:xfrm>
            <a:off x="9300965" y="845386"/>
            <a:ext cx="1219306" cy="335309"/>
          </a:xfrm>
          <a:prstGeom prst="rect">
            <a:avLst/>
          </a:prstGeom>
        </p:spPr>
      </p:pic>
    </p:spTree>
    <p:extLst>
      <p:ext uri="{BB962C8B-B14F-4D97-AF65-F5344CB8AC3E}">
        <p14:creationId xmlns:p14="http://schemas.microsoft.com/office/powerpoint/2010/main" val="17426865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CERB:          ELIGIBLE WORKERS</a:t>
            </a:r>
            <a:endParaRPr lang="en-CA" dirty="0"/>
          </a:p>
        </p:txBody>
      </p:sp>
      <p:sp>
        <p:nvSpPr>
          <p:cNvPr id="3" name="Content Placeholder 2"/>
          <p:cNvSpPr>
            <a:spLocks noGrp="1"/>
          </p:cNvSpPr>
          <p:nvPr>
            <p:ph sz="quarter" idx="13"/>
          </p:nvPr>
        </p:nvSpPr>
        <p:spPr>
          <a:xfrm>
            <a:off x="913774" y="1958109"/>
            <a:ext cx="10363826" cy="4608945"/>
          </a:xfrm>
        </p:spPr>
        <p:txBody>
          <a:bodyPr>
            <a:normAutofit/>
          </a:bodyPr>
          <a:lstStyle/>
          <a:p>
            <a:r>
              <a:rPr lang="en-CA" dirty="0">
                <a:hlinkClick r:id="rId2"/>
              </a:rPr>
              <a:t>https://</a:t>
            </a:r>
            <a:r>
              <a:rPr lang="en-CA" dirty="0" smtClean="0">
                <a:hlinkClick r:id="rId2"/>
              </a:rPr>
              <a:t>www.canada.ca/en/services/benefits/ei/cerb-application.html</a:t>
            </a:r>
            <a:endParaRPr lang="en-CA" dirty="0" smtClean="0"/>
          </a:p>
          <a:p>
            <a:endParaRPr lang="en-CA" dirty="0"/>
          </a:p>
          <a:p>
            <a:r>
              <a:rPr lang="en-CA" b="1" dirty="0"/>
              <a:t>How to apply</a:t>
            </a:r>
          </a:p>
          <a:p>
            <a:r>
              <a:rPr lang="en-CA" dirty="0"/>
              <a:t>Important! If you are not eligible for Employment Insurance, find out how you can </a:t>
            </a:r>
            <a:r>
              <a:rPr lang="en-CA" u="sng" dirty="0"/>
              <a:t>get ready </a:t>
            </a:r>
            <a:r>
              <a:rPr lang="en-CA" dirty="0"/>
              <a:t>to apply for the CERB through the </a:t>
            </a:r>
            <a:r>
              <a:rPr lang="en-CA" dirty="0">
                <a:solidFill>
                  <a:srgbClr val="FF0000"/>
                </a:solidFill>
              </a:rPr>
              <a:t>Canada Revenue Agency</a:t>
            </a:r>
            <a:r>
              <a:rPr lang="en-CA" dirty="0"/>
              <a:t>.</a:t>
            </a:r>
          </a:p>
          <a:p>
            <a:r>
              <a:rPr lang="en-CA" dirty="0" smtClean="0"/>
              <a:t>Whether </a:t>
            </a:r>
            <a:r>
              <a:rPr lang="en-CA" dirty="0"/>
              <a:t>you apply online or by phone, </a:t>
            </a:r>
            <a:r>
              <a:rPr lang="en-CA" dirty="0" smtClean="0"/>
              <a:t>the </a:t>
            </a:r>
            <a:r>
              <a:rPr lang="en-CA" dirty="0"/>
              <a:t>CRA has set up specific days for you to apply. Please use the following guidelines:</a:t>
            </a:r>
            <a:endParaRPr lang="en-CA" dirty="0" smtClean="0"/>
          </a:p>
          <a:p>
            <a:endParaRPr lang="en-CA" dirty="0"/>
          </a:p>
        </p:txBody>
      </p:sp>
      <p:pic>
        <p:nvPicPr>
          <p:cNvPr id="4" name="Picture 3"/>
          <p:cNvPicPr>
            <a:picLocks noChangeAspect="1"/>
          </p:cNvPicPr>
          <p:nvPr/>
        </p:nvPicPr>
        <p:blipFill>
          <a:blip r:embed="rId3"/>
          <a:stretch>
            <a:fillRect/>
          </a:stretch>
        </p:blipFill>
        <p:spPr>
          <a:xfrm>
            <a:off x="9808966" y="618517"/>
            <a:ext cx="1219306" cy="335309"/>
          </a:xfrm>
          <a:prstGeom prst="rect">
            <a:avLst/>
          </a:prstGeom>
        </p:spPr>
      </p:pic>
    </p:spTree>
    <p:extLst>
      <p:ext uri="{BB962C8B-B14F-4D97-AF65-F5344CB8AC3E}">
        <p14:creationId xmlns:p14="http://schemas.microsoft.com/office/powerpoint/2010/main" val="30065132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729992"/>
          </a:xfrm>
        </p:spPr>
        <p:txBody>
          <a:bodyPr/>
          <a:lstStyle/>
          <a:p>
            <a:endParaRPr lang="en-CA" dirty="0"/>
          </a:p>
        </p:txBody>
      </p:sp>
      <p:pic>
        <p:nvPicPr>
          <p:cNvPr id="4" name="Content Placeholder 3"/>
          <p:cNvPicPr>
            <a:picLocks noGrp="1" noChangeAspect="1"/>
          </p:cNvPicPr>
          <p:nvPr>
            <p:ph sz="quarter" idx="13"/>
          </p:nvPr>
        </p:nvPicPr>
        <p:blipFill>
          <a:blip r:embed="rId2"/>
          <a:stretch>
            <a:fillRect/>
          </a:stretch>
        </p:blipFill>
        <p:spPr>
          <a:xfrm>
            <a:off x="2068945" y="1662545"/>
            <a:ext cx="8072582" cy="4116749"/>
          </a:xfrm>
          <a:prstGeom prst="rect">
            <a:avLst/>
          </a:prstGeom>
        </p:spPr>
      </p:pic>
    </p:spTree>
    <p:extLst>
      <p:ext uri="{BB962C8B-B14F-4D97-AF65-F5344CB8AC3E}">
        <p14:creationId xmlns:p14="http://schemas.microsoft.com/office/powerpoint/2010/main" val="39204038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997847"/>
          </a:xfrm>
        </p:spPr>
        <p:txBody>
          <a:bodyPr/>
          <a:lstStyle/>
          <a:p>
            <a:endParaRPr lang="en-CA" dirty="0"/>
          </a:p>
        </p:txBody>
      </p:sp>
      <p:pic>
        <p:nvPicPr>
          <p:cNvPr id="4" name="Content Placeholder 3"/>
          <p:cNvPicPr>
            <a:picLocks noGrp="1" noChangeAspect="1"/>
          </p:cNvPicPr>
          <p:nvPr>
            <p:ph sz="quarter" idx="13"/>
          </p:nvPr>
        </p:nvPicPr>
        <p:blipFill>
          <a:blip r:embed="rId2"/>
          <a:stretch>
            <a:fillRect/>
          </a:stretch>
        </p:blipFill>
        <p:spPr>
          <a:xfrm>
            <a:off x="2189018" y="2378869"/>
            <a:ext cx="7145482" cy="4178949"/>
          </a:xfrm>
          <a:prstGeom prst="rect">
            <a:avLst/>
          </a:prstGeom>
        </p:spPr>
      </p:pic>
    </p:spTree>
    <p:extLst>
      <p:ext uri="{BB962C8B-B14F-4D97-AF65-F5344CB8AC3E}">
        <p14:creationId xmlns:p14="http://schemas.microsoft.com/office/powerpoint/2010/main" val="4779934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Big picture </a:t>
            </a:r>
            <a:endParaRPr lang="en-CA" dirty="0"/>
          </a:p>
        </p:txBody>
      </p:sp>
      <p:pic>
        <p:nvPicPr>
          <p:cNvPr id="5" name="Content Placeholder 4" descr="2019–20 coronavirus outbreak - Wikipedia"/>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76859" y="2214694"/>
            <a:ext cx="4481737" cy="2994615"/>
          </a:xfrm>
        </p:spPr>
      </p:pic>
      <p:pic>
        <p:nvPicPr>
          <p:cNvPr id="6" name="Content Placeholder 5" descr="stock market | Stock market I am the designer for 401kcal ..."/>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6672285" y="2366963"/>
            <a:ext cx="4105229" cy="3424237"/>
          </a:xfrm>
        </p:spPr>
      </p:pic>
      <p:sp>
        <p:nvSpPr>
          <p:cNvPr id="7" name="Plus 6"/>
          <p:cNvSpPr/>
          <p:nvPr/>
        </p:nvSpPr>
        <p:spPr>
          <a:xfrm>
            <a:off x="5458240" y="3445163"/>
            <a:ext cx="9144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p:nvPicPr>
        <p:blipFill>
          <a:blip r:embed="rId4"/>
          <a:stretch>
            <a:fillRect/>
          </a:stretch>
        </p:blipFill>
        <p:spPr>
          <a:xfrm>
            <a:off x="10473984" y="618517"/>
            <a:ext cx="1219306" cy="335309"/>
          </a:xfrm>
          <a:prstGeom prst="rect">
            <a:avLst/>
          </a:prstGeom>
        </p:spPr>
      </p:pic>
      <p:sp>
        <p:nvSpPr>
          <p:cNvPr id="3" name="TextBox 2"/>
          <p:cNvSpPr txBox="1"/>
          <p:nvPr/>
        </p:nvSpPr>
        <p:spPr>
          <a:xfrm>
            <a:off x="3648365" y="5791200"/>
            <a:ext cx="3251200" cy="707886"/>
          </a:xfrm>
          <a:prstGeom prst="rect">
            <a:avLst/>
          </a:prstGeom>
          <a:noFill/>
        </p:spPr>
        <p:txBody>
          <a:bodyPr wrap="square" rtlCol="0">
            <a:spAutoFit/>
          </a:bodyPr>
          <a:lstStyle/>
          <a:p>
            <a:r>
              <a:rPr lang="en-CA" sz="4000" dirty="0" smtClean="0">
                <a:solidFill>
                  <a:srgbClr val="FF0000"/>
                </a:solidFill>
              </a:rPr>
              <a:t>= RECESSION</a:t>
            </a:r>
            <a:endParaRPr lang="en-CA" sz="4000" dirty="0">
              <a:solidFill>
                <a:srgbClr val="FF0000"/>
              </a:solidFill>
            </a:endParaRPr>
          </a:p>
        </p:txBody>
      </p:sp>
      <p:sp>
        <p:nvSpPr>
          <p:cNvPr id="4" name="TextBox 3"/>
          <p:cNvSpPr txBox="1"/>
          <p:nvPr/>
        </p:nvSpPr>
        <p:spPr>
          <a:xfrm>
            <a:off x="8515927" y="4821382"/>
            <a:ext cx="2078182" cy="369332"/>
          </a:xfrm>
          <a:prstGeom prst="rect">
            <a:avLst/>
          </a:prstGeom>
          <a:noFill/>
        </p:spPr>
        <p:txBody>
          <a:bodyPr wrap="square" rtlCol="0">
            <a:spAutoFit/>
          </a:bodyPr>
          <a:lstStyle/>
          <a:p>
            <a:r>
              <a:rPr lang="en-CA" b="1" dirty="0" smtClean="0">
                <a:solidFill>
                  <a:srgbClr val="FF0000"/>
                </a:solidFill>
              </a:rPr>
              <a:t>OIL PRICE WAR</a:t>
            </a:r>
            <a:endParaRPr lang="en-CA" b="1" dirty="0">
              <a:solidFill>
                <a:srgbClr val="FF0000"/>
              </a:solidFill>
            </a:endParaRPr>
          </a:p>
        </p:txBody>
      </p:sp>
    </p:spTree>
    <p:extLst>
      <p:ext uri="{BB962C8B-B14F-4D97-AF65-F5344CB8AC3E}">
        <p14:creationId xmlns:p14="http://schemas.microsoft.com/office/powerpoint/2010/main" val="34611399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CERB:           ELIGIBILITY</a:t>
            </a:r>
            <a:endParaRPr lang="en-CA" dirty="0"/>
          </a:p>
        </p:txBody>
      </p:sp>
      <p:sp>
        <p:nvSpPr>
          <p:cNvPr id="3" name="Content Placeholder 2"/>
          <p:cNvSpPr>
            <a:spLocks noGrp="1"/>
          </p:cNvSpPr>
          <p:nvPr>
            <p:ph sz="quarter" idx="13"/>
          </p:nvPr>
        </p:nvSpPr>
        <p:spPr>
          <a:xfrm>
            <a:off x="913774" y="1819564"/>
            <a:ext cx="5106026" cy="3971635"/>
          </a:xfrm>
        </p:spPr>
        <p:txBody>
          <a:bodyPr>
            <a:normAutofit/>
          </a:bodyPr>
          <a:lstStyle/>
          <a:p>
            <a:pPr marL="0" indent="0">
              <a:buNone/>
            </a:pPr>
            <a:r>
              <a:rPr lang="en-CA" dirty="0" smtClean="0"/>
              <a:t>The </a:t>
            </a:r>
            <a:r>
              <a:rPr lang="en-CA" dirty="0"/>
              <a:t>benefit will be available to workers:</a:t>
            </a:r>
          </a:p>
          <a:p>
            <a:r>
              <a:rPr lang="en-CA" b="1" dirty="0"/>
              <a:t>Residing </a:t>
            </a:r>
            <a:r>
              <a:rPr lang="en-CA" dirty="0"/>
              <a:t>in Canada, who are at least 15 years old; </a:t>
            </a:r>
          </a:p>
          <a:p>
            <a:r>
              <a:rPr lang="en-CA" dirty="0"/>
              <a:t>Who have </a:t>
            </a:r>
            <a:r>
              <a:rPr lang="en-CA" b="1" dirty="0"/>
              <a:t>stopped working </a:t>
            </a:r>
            <a:r>
              <a:rPr lang="en-CA" dirty="0"/>
              <a:t>because of COVID-19 and have not voluntarily quit their job;</a:t>
            </a:r>
          </a:p>
          <a:p>
            <a:r>
              <a:rPr lang="en-CA" dirty="0"/>
              <a:t>Who had income of at least $5,000 in 2019 or in the 12 months prior to the date of their application; and </a:t>
            </a:r>
          </a:p>
          <a:p>
            <a:endParaRPr lang="en-CA" dirty="0"/>
          </a:p>
        </p:txBody>
      </p:sp>
      <p:sp>
        <p:nvSpPr>
          <p:cNvPr id="4" name="Content Placeholder 3"/>
          <p:cNvSpPr>
            <a:spLocks noGrp="1"/>
          </p:cNvSpPr>
          <p:nvPr>
            <p:ph sz="quarter" idx="14"/>
          </p:nvPr>
        </p:nvSpPr>
        <p:spPr>
          <a:xfrm>
            <a:off x="6172200" y="1819564"/>
            <a:ext cx="5105400" cy="3971635"/>
          </a:xfrm>
        </p:spPr>
        <p:txBody>
          <a:bodyPr>
            <a:normAutofit fontScale="92500" lnSpcReduction="20000"/>
          </a:bodyPr>
          <a:lstStyle/>
          <a:p>
            <a:r>
              <a:rPr lang="en-CA" dirty="0"/>
              <a:t>Who are or expect to be without employment or self-employment income for at least 14 consecutive days in the initial four-week period. For subsequent benefit periods, they expect to have no employment income.</a:t>
            </a:r>
          </a:p>
          <a:p>
            <a:r>
              <a:rPr lang="en-CA" dirty="0"/>
              <a:t>The Benefit is only available to individuals who stopped work as a result of reasons related to COVID-19. If you are looking for a job but haven’t stopped working because of COVID-19, you are not eligible for the Benefit.</a:t>
            </a:r>
          </a:p>
          <a:p>
            <a:endParaRPr lang="en-CA" dirty="0"/>
          </a:p>
        </p:txBody>
      </p:sp>
      <p:pic>
        <p:nvPicPr>
          <p:cNvPr id="5" name="Picture 4"/>
          <p:cNvPicPr>
            <a:picLocks noChangeAspect="1"/>
          </p:cNvPicPr>
          <p:nvPr/>
        </p:nvPicPr>
        <p:blipFill>
          <a:blip r:embed="rId2"/>
          <a:stretch>
            <a:fillRect/>
          </a:stretch>
        </p:blipFill>
        <p:spPr>
          <a:xfrm>
            <a:off x="9651947" y="527381"/>
            <a:ext cx="1219306" cy="335309"/>
          </a:xfrm>
          <a:prstGeom prst="rect">
            <a:avLst/>
          </a:prstGeom>
        </p:spPr>
      </p:pic>
    </p:spTree>
    <p:extLst>
      <p:ext uri="{BB962C8B-B14F-4D97-AF65-F5344CB8AC3E}">
        <p14:creationId xmlns:p14="http://schemas.microsoft.com/office/powerpoint/2010/main" val="22962566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2582" y="1305342"/>
            <a:ext cx="11148291" cy="5016758"/>
          </a:xfrm>
          <a:prstGeom prst="rect">
            <a:avLst/>
          </a:prstGeom>
        </p:spPr>
        <p:txBody>
          <a:bodyPr wrap="square">
            <a:spAutoFit/>
          </a:bodyPr>
          <a:lstStyle/>
          <a:p>
            <a:r>
              <a:rPr lang="en-CA" sz="2000" b="1" dirty="0" smtClean="0"/>
              <a:t>Eligibility QUESTIONS:</a:t>
            </a:r>
          </a:p>
          <a:p>
            <a:endParaRPr lang="en-CA" sz="2000" b="1" dirty="0"/>
          </a:p>
          <a:p>
            <a:r>
              <a:rPr lang="en-CA" sz="2000" b="1" dirty="0" smtClean="0"/>
              <a:t>1. Where you working before March 15? =  YES</a:t>
            </a:r>
            <a:endParaRPr lang="en-CA" sz="2000" b="1" dirty="0"/>
          </a:p>
          <a:p>
            <a:r>
              <a:rPr lang="en-CA" sz="2000" b="1" dirty="0" smtClean="0"/>
              <a:t>2. Did you stop working  due to COVID-19?  =  involuntarily quit job </a:t>
            </a:r>
          </a:p>
          <a:p>
            <a:r>
              <a:rPr lang="en-CA" sz="2000" b="1" dirty="0" smtClean="0"/>
              <a:t>3. Residence is Canada – but other source of income can come from outside Canada</a:t>
            </a:r>
          </a:p>
          <a:p>
            <a:r>
              <a:rPr lang="en-CA" sz="2000" b="1" dirty="0" smtClean="0"/>
              <a:t>4. Earned income (reported) in 2019 (Jan1-Dec.30)  is = or &gt; $5,000</a:t>
            </a:r>
          </a:p>
          <a:p>
            <a:r>
              <a:rPr lang="en-CA" sz="2000" b="1" dirty="0" smtClean="0"/>
              <a:t>5. Earned income in the 12 months BEFORE the date of application is = or &gt; $5,000</a:t>
            </a:r>
          </a:p>
          <a:p>
            <a:endParaRPr lang="en-CA" sz="2000" b="1" dirty="0"/>
          </a:p>
          <a:p>
            <a:r>
              <a:rPr lang="en-CA" sz="2000" b="1" dirty="0" smtClean="0"/>
              <a:t>Note: In requirements No. 4 &amp; 5, </a:t>
            </a:r>
            <a:r>
              <a:rPr lang="en-CA" sz="2000" dirty="0" smtClean="0"/>
              <a:t>you must be </a:t>
            </a:r>
            <a:r>
              <a:rPr lang="en-CA" sz="2000" dirty="0"/>
              <a:t>without employment or self-employment income for </a:t>
            </a:r>
            <a:r>
              <a:rPr lang="en-CA" sz="2000" u="sng" dirty="0"/>
              <a:t>at least 14 consecutive days </a:t>
            </a:r>
            <a:r>
              <a:rPr lang="en-CA" sz="2000" dirty="0"/>
              <a:t>in the initial four-week period. For subsequent benefit periods, </a:t>
            </a:r>
            <a:r>
              <a:rPr lang="en-CA" sz="2000" dirty="0" smtClean="0"/>
              <a:t>you </a:t>
            </a:r>
            <a:r>
              <a:rPr lang="en-CA" sz="2000" dirty="0"/>
              <a:t>expect to have no employment income.</a:t>
            </a:r>
          </a:p>
          <a:p>
            <a:endParaRPr lang="en-CA" sz="2000" b="1" dirty="0" smtClean="0"/>
          </a:p>
          <a:p>
            <a:endParaRPr lang="en-CA" sz="2000" b="1" dirty="0"/>
          </a:p>
          <a:p>
            <a:pPr>
              <a:buFont typeface="Arial" panose="020B0604020202020204" pitchFamily="34" charset="0"/>
              <a:buChar char="•"/>
            </a:pPr>
            <a:r>
              <a:rPr lang="en-CA" sz="2000" dirty="0" smtClean="0"/>
              <a:t>The </a:t>
            </a:r>
            <a:r>
              <a:rPr lang="en-CA" sz="2000" dirty="0"/>
              <a:t>Benefit is only available to individuals who stopped work as a result of reasons related to COVID-19</a:t>
            </a:r>
            <a:r>
              <a:rPr lang="en-CA" sz="2000" dirty="0" smtClean="0"/>
              <a:t>.</a:t>
            </a:r>
          </a:p>
          <a:p>
            <a:pPr>
              <a:buFont typeface="Arial" panose="020B0604020202020204" pitchFamily="34" charset="0"/>
              <a:buChar char="•"/>
            </a:pPr>
            <a:r>
              <a:rPr lang="en-CA" sz="2000" dirty="0" smtClean="0"/>
              <a:t> </a:t>
            </a:r>
            <a:r>
              <a:rPr lang="en-CA" sz="2000" dirty="0"/>
              <a:t>If you are looking for a job but haven’t stopped working because of COVID-19, you are not eligible for the Benefit.</a:t>
            </a:r>
          </a:p>
        </p:txBody>
      </p:sp>
      <p:pic>
        <p:nvPicPr>
          <p:cNvPr id="6" name="Picture 5"/>
          <p:cNvPicPr>
            <a:picLocks noChangeAspect="1"/>
          </p:cNvPicPr>
          <p:nvPr/>
        </p:nvPicPr>
        <p:blipFill>
          <a:blip r:embed="rId2"/>
          <a:stretch>
            <a:fillRect/>
          </a:stretch>
        </p:blipFill>
        <p:spPr>
          <a:xfrm>
            <a:off x="9790493" y="647454"/>
            <a:ext cx="1219306" cy="335309"/>
          </a:xfrm>
          <a:prstGeom prst="rect">
            <a:avLst/>
          </a:prstGeom>
        </p:spPr>
      </p:pic>
    </p:spTree>
    <p:extLst>
      <p:ext uri="{BB962C8B-B14F-4D97-AF65-F5344CB8AC3E}">
        <p14:creationId xmlns:p14="http://schemas.microsoft.com/office/powerpoint/2010/main" val="34947586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828563"/>
            <a:ext cx="10351752" cy="1101837"/>
          </a:xfrm>
        </p:spPr>
        <p:txBody>
          <a:bodyPr/>
          <a:lstStyle/>
          <a:p>
            <a:r>
              <a:rPr lang="en-CA" dirty="0" smtClean="0">
                <a:solidFill>
                  <a:srgbClr val="FF0000"/>
                </a:solidFill>
              </a:rPr>
              <a:t>$5,000     Earned income</a:t>
            </a:r>
            <a:endParaRPr lang="en-CA" dirty="0">
              <a:solidFill>
                <a:srgbClr val="FF0000"/>
              </a:solidFill>
            </a:endParaRPr>
          </a:p>
        </p:txBody>
      </p:sp>
      <p:sp>
        <p:nvSpPr>
          <p:cNvPr id="3" name="Text Placeholder 2"/>
          <p:cNvSpPr>
            <a:spLocks noGrp="1"/>
          </p:cNvSpPr>
          <p:nvPr>
            <p:ph type="body" idx="1"/>
          </p:nvPr>
        </p:nvSpPr>
        <p:spPr>
          <a:xfrm>
            <a:off x="913774" y="2032000"/>
            <a:ext cx="10351752" cy="4294909"/>
          </a:xfrm>
        </p:spPr>
        <p:txBody>
          <a:bodyPr/>
          <a:lstStyle/>
          <a:p>
            <a:r>
              <a:rPr lang="en-CA" b="1" dirty="0"/>
              <a:t>The income of at least $5,000 may be from any or a combination of the following sources: </a:t>
            </a:r>
            <a:endParaRPr lang="en-CA" b="1" dirty="0" smtClean="0"/>
          </a:p>
          <a:p>
            <a:pPr marL="457200" indent="-457200">
              <a:buFont typeface="Wingdings" panose="05000000000000000000" pitchFamily="2" charset="2"/>
              <a:buChar char="§"/>
            </a:pPr>
            <a:r>
              <a:rPr lang="en-CA" sz="3200" b="1" dirty="0" smtClean="0"/>
              <a:t>Employment</a:t>
            </a:r>
          </a:p>
          <a:p>
            <a:pPr marL="457200" indent="-457200">
              <a:buFont typeface="Wingdings" panose="05000000000000000000" pitchFamily="2" charset="2"/>
              <a:buChar char="§"/>
            </a:pPr>
            <a:r>
              <a:rPr lang="en-CA" sz="3200" b="1" dirty="0" smtClean="0"/>
              <a:t>self-employment </a:t>
            </a:r>
          </a:p>
          <a:p>
            <a:pPr marL="457200" indent="-457200">
              <a:buFont typeface="Wingdings" panose="05000000000000000000" pitchFamily="2" charset="2"/>
              <a:buChar char="§"/>
            </a:pPr>
            <a:r>
              <a:rPr lang="en-CA" sz="3200" b="1" dirty="0" smtClean="0"/>
              <a:t>maternity </a:t>
            </a:r>
            <a:r>
              <a:rPr lang="en-CA" sz="3200" b="1" dirty="0"/>
              <a:t>and parental benefits </a:t>
            </a:r>
            <a:r>
              <a:rPr lang="en-CA" sz="3200" b="1" dirty="0" smtClean="0"/>
              <a:t>under </a:t>
            </a:r>
            <a:r>
              <a:rPr lang="en-CA" sz="3200" b="1" dirty="0"/>
              <a:t>the Employment Insurance </a:t>
            </a:r>
            <a:r>
              <a:rPr lang="en-CA" sz="3200" b="1" dirty="0" smtClean="0"/>
              <a:t>program</a:t>
            </a:r>
          </a:p>
          <a:p>
            <a:pPr marL="457200" indent="-457200">
              <a:buFont typeface="Wingdings" panose="05000000000000000000" pitchFamily="2" charset="2"/>
              <a:buChar char="§"/>
            </a:pPr>
            <a:r>
              <a:rPr lang="en-CA" sz="3200" b="1" dirty="0" err="1" smtClean="0"/>
              <a:t>alberta</a:t>
            </a:r>
            <a:r>
              <a:rPr lang="en-CA" sz="3200" b="1" dirty="0" smtClean="0"/>
              <a:t>  isolation </a:t>
            </a:r>
            <a:r>
              <a:rPr lang="en-CA" sz="3200" b="1" dirty="0"/>
              <a:t>supports program ($</a:t>
            </a:r>
            <a:r>
              <a:rPr lang="en-CA" sz="3200" b="1" dirty="0" smtClean="0"/>
              <a:t>1,146) </a:t>
            </a:r>
            <a:endParaRPr lang="en-CA" sz="3200" b="1" dirty="0"/>
          </a:p>
        </p:txBody>
      </p:sp>
      <p:pic>
        <p:nvPicPr>
          <p:cNvPr id="4" name="Picture 3"/>
          <p:cNvPicPr>
            <a:picLocks noChangeAspect="1"/>
          </p:cNvPicPr>
          <p:nvPr/>
        </p:nvPicPr>
        <p:blipFill>
          <a:blip r:embed="rId2"/>
          <a:stretch>
            <a:fillRect/>
          </a:stretch>
        </p:blipFill>
        <p:spPr>
          <a:xfrm>
            <a:off x="9781256" y="391654"/>
            <a:ext cx="1219306" cy="335309"/>
          </a:xfrm>
          <a:prstGeom prst="rect">
            <a:avLst/>
          </a:prstGeom>
        </p:spPr>
      </p:pic>
    </p:spTree>
    <p:extLst>
      <p:ext uri="{BB962C8B-B14F-4D97-AF65-F5344CB8AC3E}">
        <p14:creationId xmlns:p14="http://schemas.microsoft.com/office/powerpoint/2010/main" val="13855640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09918"/>
          </a:xfrm>
        </p:spPr>
        <p:txBody>
          <a:bodyPr/>
          <a:lstStyle/>
          <a:p>
            <a:r>
              <a:rPr lang="en-CA" dirty="0" smtClean="0"/>
              <a:t>PERSONAL SITUATION to ACCESS CERB</a:t>
            </a:r>
            <a:endParaRPr lang="en-CA" dirty="0"/>
          </a:p>
        </p:txBody>
      </p:sp>
      <p:pic>
        <p:nvPicPr>
          <p:cNvPr id="4" name="Content Placeholder 3"/>
          <p:cNvPicPr>
            <a:picLocks noGrp="1" noChangeAspect="1"/>
          </p:cNvPicPr>
          <p:nvPr>
            <p:ph sz="quarter" idx="13"/>
          </p:nvPr>
        </p:nvPicPr>
        <p:blipFill>
          <a:blip r:embed="rId2"/>
          <a:stretch>
            <a:fillRect/>
          </a:stretch>
        </p:blipFill>
        <p:spPr>
          <a:xfrm>
            <a:off x="166255" y="1505528"/>
            <a:ext cx="11841018" cy="5116946"/>
          </a:xfrm>
          <a:prstGeom prst="rect">
            <a:avLst/>
          </a:prstGeom>
        </p:spPr>
      </p:pic>
      <p:pic>
        <p:nvPicPr>
          <p:cNvPr id="5" name="Picture 4"/>
          <p:cNvPicPr>
            <a:picLocks noChangeAspect="1"/>
          </p:cNvPicPr>
          <p:nvPr/>
        </p:nvPicPr>
        <p:blipFill>
          <a:blip r:embed="rId3"/>
          <a:stretch>
            <a:fillRect/>
          </a:stretch>
        </p:blipFill>
        <p:spPr>
          <a:xfrm>
            <a:off x="9633475" y="283209"/>
            <a:ext cx="1219306" cy="335309"/>
          </a:xfrm>
          <a:prstGeom prst="rect">
            <a:avLst/>
          </a:prstGeom>
        </p:spPr>
      </p:pic>
    </p:spTree>
    <p:extLst>
      <p:ext uri="{BB962C8B-B14F-4D97-AF65-F5344CB8AC3E}">
        <p14:creationId xmlns:p14="http://schemas.microsoft.com/office/powerpoint/2010/main" val="18860611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1219519"/>
          </a:xfrm>
        </p:spPr>
        <p:txBody>
          <a:bodyPr/>
          <a:lstStyle/>
          <a:p>
            <a:r>
              <a:rPr lang="en-CA" dirty="0" smtClean="0">
                <a:solidFill>
                  <a:srgbClr val="0070C0"/>
                </a:solidFill>
              </a:rPr>
              <a:t>Situation a</a:t>
            </a:r>
            <a:endParaRPr lang="en-CA" dirty="0">
              <a:solidFill>
                <a:srgbClr val="0070C0"/>
              </a:solidFill>
            </a:endParaRPr>
          </a:p>
        </p:txBody>
      </p:sp>
      <p:sp>
        <p:nvSpPr>
          <p:cNvPr id="3" name="Content Placeholder 2"/>
          <p:cNvSpPr>
            <a:spLocks noGrp="1"/>
          </p:cNvSpPr>
          <p:nvPr>
            <p:ph sz="quarter" idx="13"/>
          </p:nvPr>
        </p:nvSpPr>
        <p:spPr>
          <a:xfrm>
            <a:off x="913774" y="2367092"/>
            <a:ext cx="10363826" cy="3885926"/>
          </a:xfrm>
        </p:spPr>
        <p:txBody>
          <a:bodyPr/>
          <a:lstStyle/>
          <a:p>
            <a:r>
              <a:rPr lang="en-CA" dirty="0" err="1" smtClean="0"/>
              <a:t>gemma</a:t>
            </a:r>
            <a:r>
              <a:rPr lang="en-CA" dirty="0" smtClean="0"/>
              <a:t> </a:t>
            </a:r>
            <a:r>
              <a:rPr lang="en-CA" dirty="0"/>
              <a:t>received EI benefits last year that expired on 15 June 2019. </a:t>
            </a:r>
            <a:endParaRPr lang="en-CA" dirty="0" smtClean="0"/>
          </a:p>
          <a:p>
            <a:r>
              <a:rPr lang="en-CA" dirty="0" err="1" smtClean="0"/>
              <a:t>gemma</a:t>
            </a:r>
            <a:r>
              <a:rPr lang="en-CA" dirty="0" smtClean="0"/>
              <a:t> </a:t>
            </a:r>
            <a:r>
              <a:rPr lang="en-CA" dirty="0"/>
              <a:t>became self-employed (received cash </a:t>
            </a:r>
            <a:r>
              <a:rPr lang="en-CA" dirty="0" smtClean="0"/>
              <a:t>payments/”under the table income” as </a:t>
            </a:r>
            <a:r>
              <a:rPr lang="en-CA" dirty="0"/>
              <a:t>house cleaner, car mechanic, massage therapist, hair dresser, gardener) bet Sept2019 </a:t>
            </a:r>
            <a:r>
              <a:rPr lang="en-CA" dirty="0" smtClean="0"/>
              <a:t>to March </a:t>
            </a:r>
            <a:r>
              <a:rPr lang="en-CA" dirty="0"/>
              <a:t>15, 2020 (date for #COVID-19 benefit kicks in). </a:t>
            </a:r>
            <a:endParaRPr lang="en-CA" dirty="0" smtClean="0"/>
          </a:p>
          <a:p>
            <a:pPr marL="0" indent="0">
              <a:buNone/>
            </a:pPr>
            <a:r>
              <a:rPr lang="en-CA" dirty="0" smtClean="0"/>
              <a:t>Assuming </a:t>
            </a:r>
            <a:r>
              <a:rPr lang="en-CA" dirty="0" err="1" smtClean="0"/>
              <a:t>gemma</a:t>
            </a:r>
            <a:r>
              <a:rPr lang="en-CA" dirty="0" smtClean="0"/>
              <a:t> </a:t>
            </a:r>
            <a:r>
              <a:rPr lang="en-CA" dirty="0" smtClean="0"/>
              <a:t>Has an earned income </a:t>
            </a:r>
            <a:r>
              <a:rPr lang="en-CA" dirty="0"/>
              <a:t>of </a:t>
            </a:r>
            <a:r>
              <a:rPr lang="en-CA" b="1" dirty="0"/>
              <a:t>$5,000</a:t>
            </a:r>
            <a:r>
              <a:rPr lang="en-CA" dirty="0"/>
              <a:t> 12 months prior to the date of #CERB application, IS </a:t>
            </a:r>
            <a:r>
              <a:rPr lang="en-CA" dirty="0" err="1" smtClean="0"/>
              <a:t>gemma</a:t>
            </a:r>
            <a:r>
              <a:rPr lang="en-CA" dirty="0" smtClean="0"/>
              <a:t> </a:t>
            </a:r>
            <a:r>
              <a:rPr lang="en-CA" dirty="0"/>
              <a:t>ELIGIBLE?</a:t>
            </a:r>
          </a:p>
        </p:txBody>
      </p:sp>
      <p:pic>
        <p:nvPicPr>
          <p:cNvPr id="4" name="Picture 3"/>
          <p:cNvPicPr>
            <a:picLocks noChangeAspect="1"/>
          </p:cNvPicPr>
          <p:nvPr/>
        </p:nvPicPr>
        <p:blipFill>
          <a:blip r:embed="rId2"/>
          <a:stretch>
            <a:fillRect/>
          </a:stretch>
        </p:blipFill>
        <p:spPr>
          <a:xfrm>
            <a:off x="9264020" y="527381"/>
            <a:ext cx="1219306" cy="335309"/>
          </a:xfrm>
          <a:prstGeom prst="rect">
            <a:avLst/>
          </a:prstGeom>
        </p:spPr>
      </p:pic>
    </p:spTree>
    <p:extLst>
      <p:ext uri="{BB962C8B-B14F-4D97-AF65-F5344CB8AC3E}">
        <p14:creationId xmlns:p14="http://schemas.microsoft.com/office/powerpoint/2010/main" val="3729911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859301"/>
          </a:xfrm>
        </p:spPr>
        <p:txBody>
          <a:bodyPr/>
          <a:lstStyle/>
          <a:p>
            <a:r>
              <a:rPr lang="en-CA" dirty="0" smtClean="0"/>
              <a:t>ANSWER</a:t>
            </a:r>
            <a:endParaRPr lang="en-CA" dirty="0"/>
          </a:p>
        </p:txBody>
      </p:sp>
      <p:sp>
        <p:nvSpPr>
          <p:cNvPr id="3" name="Content Placeholder 2"/>
          <p:cNvSpPr>
            <a:spLocks noGrp="1"/>
          </p:cNvSpPr>
          <p:nvPr>
            <p:ph sz="quarter" idx="13"/>
          </p:nvPr>
        </p:nvSpPr>
        <p:spPr>
          <a:xfrm>
            <a:off x="914400" y="1209964"/>
            <a:ext cx="10363826" cy="5283200"/>
          </a:xfrm>
        </p:spPr>
        <p:txBody>
          <a:bodyPr>
            <a:normAutofit fontScale="92500"/>
          </a:bodyPr>
          <a:lstStyle/>
          <a:p>
            <a:r>
              <a:rPr lang="en-CA" dirty="0" smtClean="0"/>
              <a:t>YES </a:t>
            </a:r>
          </a:p>
          <a:p>
            <a:r>
              <a:rPr lang="en-CA" dirty="0" smtClean="0"/>
              <a:t>PROVIDED</a:t>
            </a:r>
            <a:r>
              <a:rPr lang="en-CA" dirty="0"/>
              <a:t>: </a:t>
            </a:r>
            <a:endParaRPr lang="en-CA" dirty="0" smtClean="0"/>
          </a:p>
          <a:p>
            <a:pPr marL="0" indent="0">
              <a:buNone/>
            </a:pPr>
            <a:r>
              <a:rPr lang="en-CA" b="1" dirty="0" smtClean="0"/>
              <a:t>SEE requirements </a:t>
            </a:r>
            <a:r>
              <a:rPr lang="en-CA" b="1" dirty="0"/>
              <a:t>No. 4 &amp; </a:t>
            </a:r>
            <a:r>
              <a:rPr lang="en-CA" b="1" dirty="0" smtClean="0"/>
              <a:t>5</a:t>
            </a:r>
            <a:r>
              <a:rPr lang="en-CA" dirty="0" smtClean="0"/>
              <a:t>: 	</a:t>
            </a:r>
            <a:r>
              <a:rPr lang="en-CA" b="1" dirty="0" smtClean="0">
                <a:solidFill>
                  <a:schemeClr val="accent1"/>
                </a:solidFill>
              </a:rPr>
              <a:t>you </a:t>
            </a:r>
            <a:r>
              <a:rPr lang="en-CA" b="1" dirty="0">
                <a:solidFill>
                  <a:schemeClr val="accent1"/>
                </a:solidFill>
              </a:rPr>
              <a:t>must be without employment or self-employment income for at least </a:t>
            </a:r>
            <a:r>
              <a:rPr lang="en-CA" b="1" u="sng" dirty="0">
                <a:solidFill>
                  <a:schemeClr val="accent1"/>
                </a:solidFill>
              </a:rPr>
              <a:t>14 consecutive days </a:t>
            </a:r>
            <a:r>
              <a:rPr lang="en-CA" b="1" dirty="0">
                <a:solidFill>
                  <a:schemeClr val="accent1"/>
                </a:solidFill>
              </a:rPr>
              <a:t>in the initial four-week period. For subsequent benefit periods, you expect to have no employment income</a:t>
            </a:r>
            <a:r>
              <a:rPr lang="en-CA" b="1" dirty="0" smtClean="0">
                <a:solidFill>
                  <a:schemeClr val="accent1"/>
                </a:solidFill>
              </a:rPr>
              <a:t>.</a:t>
            </a:r>
          </a:p>
          <a:p>
            <a:pPr marL="0" indent="0">
              <a:buNone/>
            </a:pPr>
            <a:r>
              <a:rPr lang="en-CA" b="1" dirty="0" smtClean="0">
                <a:solidFill>
                  <a:srgbClr val="00B050"/>
                </a:solidFill>
              </a:rPr>
              <a:t>Other EXAMPLEs:</a:t>
            </a:r>
            <a:endParaRPr lang="en-CA" b="1" dirty="0">
              <a:solidFill>
                <a:srgbClr val="00B050"/>
              </a:solidFill>
            </a:endParaRPr>
          </a:p>
          <a:p>
            <a:pPr marL="0" indent="0">
              <a:buNone/>
            </a:pPr>
            <a:r>
              <a:rPr lang="en-CA" dirty="0" smtClean="0">
                <a:solidFill>
                  <a:srgbClr val="00B050"/>
                </a:solidFill>
              </a:rPr>
              <a:t>Example 1: </a:t>
            </a:r>
            <a:r>
              <a:rPr lang="en-CA" cap="none" dirty="0" smtClean="0">
                <a:solidFill>
                  <a:srgbClr val="00B050"/>
                </a:solidFill>
              </a:rPr>
              <a:t>Remy’s last day of work at the laundry shop is </a:t>
            </a:r>
            <a:r>
              <a:rPr lang="en-CA" b="1" cap="none" dirty="0" smtClean="0">
                <a:solidFill>
                  <a:srgbClr val="00B050"/>
                </a:solidFill>
              </a:rPr>
              <a:t>March 15. </a:t>
            </a:r>
            <a:r>
              <a:rPr lang="en-CA" cap="none" dirty="0">
                <a:solidFill>
                  <a:srgbClr val="00B050"/>
                </a:solidFill>
              </a:rPr>
              <a:t>O</a:t>
            </a:r>
            <a:r>
              <a:rPr lang="en-CA" cap="none" dirty="0" smtClean="0">
                <a:solidFill>
                  <a:srgbClr val="00B050"/>
                </a:solidFill>
              </a:rPr>
              <a:t>n </a:t>
            </a:r>
            <a:r>
              <a:rPr lang="en-CA" b="1" cap="none" dirty="0">
                <a:solidFill>
                  <a:srgbClr val="00B050"/>
                </a:solidFill>
              </a:rPr>
              <a:t>M</a:t>
            </a:r>
            <a:r>
              <a:rPr lang="en-CA" b="1" cap="none" dirty="0" smtClean="0">
                <a:solidFill>
                  <a:srgbClr val="00B050"/>
                </a:solidFill>
              </a:rPr>
              <a:t>arch 30 (= at least 14 consecutive days)</a:t>
            </a:r>
            <a:r>
              <a:rPr lang="en-CA" cap="none" dirty="0" smtClean="0">
                <a:solidFill>
                  <a:srgbClr val="00B050"/>
                </a:solidFill>
              </a:rPr>
              <a:t>, she was still unemployed due to COVID lockdown and is expecting to be unemployed. Remy is eligible under CERB  </a:t>
            </a:r>
            <a:r>
              <a:rPr lang="en-CA" cap="none" dirty="0">
                <a:solidFill>
                  <a:srgbClr val="00B050"/>
                </a:solidFill>
              </a:rPr>
              <a:t> </a:t>
            </a:r>
            <a:r>
              <a:rPr lang="en-CA" cap="none" dirty="0" smtClean="0">
                <a:solidFill>
                  <a:srgbClr val="00B050"/>
                </a:solidFill>
              </a:rPr>
              <a:t>and her benefit will retroact to March 15. </a:t>
            </a:r>
          </a:p>
          <a:p>
            <a:pPr marL="0" indent="0">
              <a:buNone/>
            </a:pPr>
            <a:r>
              <a:rPr lang="en-CA" cap="none" dirty="0" smtClean="0">
                <a:solidFill>
                  <a:srgbClr val="00B050"/>
                </a:solidFill>
              </a:rPr>
              <a:t>Example 2: Jessie is a self-employed </a:t>
            </a:r>
            <a:r>
              <a:rPr lang="en-CA" cap="none" dirty="0">
                <a:solidFill>
                  <a:srgbClr val="00B050"/>
                </a:solidFill>
              </a:rPr>
              <a:t>U</a:t>
            </a:r>
            <a:r>
              <a:rPr lang="en-CA" cap="none" dirty="0" smtClean="0">
                <a:solidFill>
                  <a:srgbClr val="00B050"/>
                </a:solidFill>
              </a:rPr>
              <a:t>ber driver. He stopped receiving passengers (no calls) for fear of COVID spread so he has ZERO income for since March 20. Technically, as of today (April4) he is unemployed and is thus eligible. (Provided he has an earned income of at least $5,000 for 12 months before CERB </a:t>
            </a:r>
            <a:r>
              <a:rPr lang="en-CA" cap="none" dirty="0" smtClean="0">
                <a:solidFill>
                  <a:srgbClr val="00B050"/>
                </a:solidFill>
              </a:rPr>
              <a:t>application date) </a:t>
            </a:r>
            <a:endParaRPr lang="en-CA" cap="none" dirty="0">
              <a:solidFill>
                <a:srgbClr val="00B050"/>
              </a:solidFill>
            </a:endParaRPr>
          </a:p>
        </p:txBody>
      </p:sp>
      <p:pic>
        <p:nvPicPr>
          <p:cNvPr id="4" name="Picture 3"/>
          <p:cNvPicPr>
            <a:picLocks noChangeAspect="1"/>
          </p:cNvPicPr>
          <p:nvPr/>
        </p:nvPicPr>
        <p:blipFill>
          <a:blip r:embed="rId2"/>
          <a:stretch>
            <a:fillRect/>
          </a:stretch>
        </p:blipFill>
        <p:spPr>
          <a:xfrm>
            <a:off x="9550347" y="618517"/>
            <a:ext cx="1219306" cy="335309"/>
          </a:xfrm>
          <a:prstGeom prst="rect">
            <a:avLst/>
          </a:prstGeom>
        </p:spPr>
      </p:pic>
    </p:spTree>
    <p:extLst>
      <p:ext uri="{BB962C8B-B14F-4D97-AF65-F5344CB8AC3E}">
        <p14:creationId xmlns:p14="http://schemas.microsoft.com/office/powerpoint/2010/main" val="1489983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2583" y="498764"/>
            <a:ext cx="11065162" cy="5570756"/>
          </a:xfrm>
          <a:prstGeom prst="rect">
            <a:avLst/>
          </a:prstGeom>
        </p:spPr>
        <p:txBody>
          <a:bodyPr wrap="square">
            <a:spAutoFit/>
          </a:bodyPr>
          <a:lstStyle/>
          <a:p>
            <a:r>
              <a:rPr lang="en-CA" sz="3600" b="1" dirty="0" smtClean="0"/>
              <a:t>Eligibility QUESTIONS: REVIEW </a:t>
            </a:r>
          </a:p>
          <a:p>
            <a:endParaRPr lang="en-CA" sz="2000" b="1" dirty="0"/>
          </a:p>
          <a:p>
            <a:r>
              <a:rPr lang="en-CA" sz="2000" b="1" dirty="0" smtClean="0"/>
              <a:t>1. </a:t>
            </a:r>
            <a:r>
              <a:rPr lang="en-CA" sz="2400" b="1" dirty="0" smtClean="0"/>
              <a:t>Where you working before March 15? =  YES</a:t>
            </a:r>
            <a:endParaRPr lang="en-CA" sz="2400" b="1" dirty="0"/>
          </a:p>
          <a:p>
            <a:r>
              <a:rPr lang="en-CA" sz="2400" b="1" dirty="0" smtClean="0"/>
              <a:t>2. Did you stop working  due to COVID-19?  =  involuntarily quit job </a:t>
            </a:r>
          </a:p>
          <a:p>
            <a:r>
              <a:rPr lang="en-CA" sz="2400" b="1" dirty="0" smtClean="0"/>
              <a:t>3. Residence is Canada – but other source of income can come from outside Canada</a:t>
            </a:r>
          </a:p>
          <a:p>
            <a:r>
              <a:rPr lang="en-CA" sz="2400" b="1" dirty="0" smtClean="0"/>
              <a:t>4. Earned income (reported) in 2019 (Jan1-Dec.30)  is = or &gt; $5,000</a:t>
            </a:r>
          </a:p>
          <a:p>
            <a:r>
              <a:rPr lang="en-CA" sz="2400" b="1" dirty="0" smtClean="0"/>
              <a:t>5. Earned income in the 12 months BEFORE the date of application is = or &gt; $5,000</a:t>
            </a:r>
          </a:p>
          <a:p>
            <a:endParaRPr lang="en-CA" sz="2000" b="1" dirty="0"/>
          </a:p>
          <a:p>
            <a:r>
              <a:rPr lang="en-CA" sz="2000" b="1" dirty="0" smtClean="0">
                <a:solidFill>
                  <a:srgbClr val="FF0000"/>
                </a:solidFill>
              </a:rPr>
              <a:t>Note:</a:t>
            </a:r>
            <a:r>
              <a:rPr lang="en-CA" sz="2000" b="1" dirty="0" smtClean="0">
                <a:solidFill>
                  <a:srgbClr val="00B050"/>
                </a:solidFill>
              </a:rPr>
              <a:t> In requirements No. 4 &amp; 5, you must be </a:t>
            </a:r>
            <a:r>
              <a:rPr lang="en-CA" sz="2000" b="1" dirty="0">
                <a:solidFill>
                  <a:srgbClr val="00B050"/>
                </a:solidFill>
              </a:rPr>
              <a:t>without employment or self-employment income for </a:t>
            </a:r>
            <a:r>
              <a:rPr lang="en-CA" sz="2000" b="1" u="sng" dirty="0">
                <a:solidFill>
                  <a:srgbClr val="00B050"/>
                </a:solidFill>
              </a:rPr>
              <a:t>at least 14 consecutive days </a:t>
            </a:r>
            <a:r>
              <a:rPr lang="en-CA" sz="2000" b="1" dirty="0">
                <a:solidFill>
                  <a:srgbClr val="00B050"/>
                </a:solidFill>
              </a:rPr>
              <a:t>in the initial four-week period. </a:t>
            </a:r>
            <a:r>
              <a:rPr lang="en-CA" sz="2000" b="1" dirty="0" smtClean="0">
                <a:solidFill>
                  <a:srgbClr val="0070C0"/>
                </a:solidFill>
              </a:rPr>
              <a:t>After April 15, you </a:t>
            </a:r>
            <a:r>
              <a:rPr lang="en-CA" sz="2000" b="1" dirty="0">
                <a:solidFill>
                  <a:srgbClr val="0070C0"/>
                </a:solidFill>
              </a:rPr>
              <a:t>expect to have no employment income.</a:t>
            </a:r>
          </a:p>
          <a:p>
            <a:endParaRPr lang="en-CA" sz="2000" b="1" dirty="0" smtClean="0"/>
          </a:p>
          <a:p>
            <a:endParaRPr lang="en-CA" sz="2000" b="1" dirty="0"/>
          </a:p>
          <a:p>
            <a:pPr>
              <a:buFont typeface="Arial" panose="020B0604020202020204" pitchFamily="34" charset="0"/>
              <a:buChar char="•"/>
            </a:pPr>
            <a:r>
              <a:rPr lang="en-CA" sz="2000" dirty="0" smtClean="0"/>
              <a:t>The </a:t>
            </a:r>
            <a:r>
              <a:rPr lang="en-CA" sz="2000" dirty="0"/>
              <a:t>Benefit is only available to individuals who stopped work as a result of reasons related to COVID-19</a:t>
            </a:r>
            <a:r>
              <a:rPr lang="en-CA" sz="2000" dirty="0" smtClean="0"/>
              <a:t>.</a:t>
            </a:r>
          </a:p>
          <a:p>
            <a:pPr>
              <a:buFont typeface="Arial" panose="020B0604020202020204" pitchFamily="34" charset="0"/>
              <a:buChar char="•"/>
            </a:pPr>
            <a:r>
              <a:rPr lang="en-CA" sz="2000" dirty="0" smtClean="0"/>
              <a:t> </a:t>
            </a:r>
            <a:r>
              <a:rPr lang="en-CA" sz="2000" dirty="0"/>
              <a:t>If you are looking for a job but haven’t stopped working because of COVID-19, you are not eligible for the Benefit.</a:t>
            </a:r>
          </a:p>
        </p:txBody>
      </p:sp>
      <p:pic>
        <p:nvPicPr>
          <p:cNvPr id="2" name="Picture 1"/>
          <p:cNvPicPr>
            <a:picLocks noChangeAspect="1"/>
          </p:cNvPicPr>
          <p:nvPr/>
        </p:nvPicPr>
        <p:blipFill>
          <a:blip r:embed="rId2"/>
          <a:stretch>
            <a:fillRect/>
          </a:stretch>
        </p:blipFill>
        <p:spPr>
          <a:xfrm>
            <a:off x="9707365" y="498764"/>
            <a:ext cx="1219306" cy="335309"/>
          </a:xfrm>
          <a:prstGeom prst="rect">
            <a:avLst/>
          </a:prstGeom>
        </p:spPr>
      </p:pic>
    </p:spTree>
    <p:extLst>
      <p:ext uri="{BB962C8B-B14F-4D97-AF65-F5344CB8AC3E}">
        <p14:creationId xmlns:p14="http://schemas.microsoft.com/office/powerpoint/2010/main" val="11932075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979374"/>
          </a:xfrm>
        </p:spPr>
        <p:txBody>
          <a:bodyPr/>
          <a:lstStyle/>
          <a:p>
            <a:r>
              <a:rPr lang="en-CA" dirty="0" err="1" smtClean="0"/>
              <a:t>Cerb</a:t>
            </a:r>
            <a:r>
              <a:rPr lang="en-CA" dirty="0" smtClean="0"/>
              <a:t> beneficiaries: REVIEW</a:t>
            </a:r>
            <a:endParaRPr lang="en-CA" dirty="0"/>
          </a:p>
        </p:txBody>
      </p:sp>
      <p:sp>
        <p:nvSpPr>
          <p:cNvPr id="3" name="Content Placeholder 2"/>
          <p:cNvSpPr>
            <a:spLocks noGrp="1"/>
          </p:cNvSpPr>
          <p:nvPr>
            <p:ph sz="quarter" idx="13"/>
          </p:nvPr>
        </p:nvSpPr>
        <p:spPr>
          <a:xfrm>
            <a:off x="913774" y="1533236"/>
            <a:ext cx="10363826" cy="4793673"/>
          </a:xfrm>
        </p:spPr>
        <p:txBody>
          <a:bodyPr>
            <a:normAutofit fontScale="85000" lnSpcReduction="20000"/>
          </a:bodyPr>
          <a:lstStyle/>
          <a:p>
            <a:pPr marL="0" indent="0">
              <a:buNone/>
            </a:pPr>
            <a:endParaRPr lang="en-CA" dirty="0"/>
          </a:p>
          <a:p>
            <a:pPr marL="0" indent="0">
              <a:buNone/>
            </a:pPr>
            <a:r>
              <a:rPr lang="en-CA" sz="3400" dirty="0" smtClean="0"/>
              <a:t>Canadian </a:t>
            </a:r>
            <a:r>
              <a:rPr lang="en-CA" sz="3400" dirty="0"/>
              <a:t>workers who </a:t>
            </a:r>
            <a:endParaRPr lang="en-CA" sz="3400" dirty="0" smtClean="0"/>
          </a:p>
          <a:p>
            <a:pPr marL="457200" indent="-457200">
              <a:buFont typeface="+mj-lt"/>
              <a:buAutoNum type="arabicPeriod"/>
            </a:pPr>
            <a:r>
              <a:rPr lang="en-CA" b="1" dirty="0" smtClean="0">
                <a:solidFill>
                  <a:schemeClr val="accent1">
                    <a:lumMod val="75000"/>
                  </a:schemeClr>
                </a:solidFill>
              </a:rPr>
              <a:t>lost </a:t>
            </a:r>
            <a:r>
              <a:rPr lang="en-CA" b="1" dirty="0">
                <a:solidFill>
                  <a:schemeClr val="accent1">
                    <a:lumMod val="75000"/>
                  </a:schemeClr>
                </a:solidFill>
              </a:rPr>
              <a:t>their </a:t>
            </a:r>
            <a:r>
              <a:rPr lang="en-CA" b="1" dirty="0" smtClean="0">
                <a:solidFill>
                  <a:schemeClr val="accent1">
                    <a:lumMod val="75000"/>
                  </a:schemeClr>
                </a:solidFill>
              </a:rPr>
              <a:t>job</a:t>
            </a:r>
          </a:p>
          <a:p>
            <a:pPr marL="457200" indent="-457200">
              <a:buFont typeface="+mj-lt"/>
              <a:buAutoNum type="arabicPeriod"/>
            </a:pPr>
            <a:r>
              <a:rPr lang="en-CA" b="1" dirty="0" smtClean="0">
                <a:solidFill>
                  <a:schemeClr val="accent1">
                    <a:lumMod val="75000"/>
                  </a:schemeClr>
                </a:solidFill>
              </a:rPr>
              <a:t>sick </a:t>
            </a:r>
            <a:r>
              <a:rPr lang="en-CA" b="1" dirty="0">
                <a:solidFill>
                  <a:schemeClr val="accent1">
                    <a:lumMod val="75000"/>
                  </a:schemeClr>
                </a:solidFill>
              </a:rPr>
              <a:t>or quarantined</a:t>
            </a:r>
          </a:p>
          <a:p>
            <a:pPr marL="457200" indent="-457200">
              <a:buFont typeface="+mj-lt"/>
              <a:buAutoNum type="arabicPeriod"/>
            </a:pPr>
            <a:r>
              <a:rPr lang="en-CA" b="1" dirty="0" smtClean="0"/>
              <a:t>taking </a:t>
            </a:r>
            <a:r>
              <a:rPr lang="en-CA" b="1" dirty="0"/>
              <a:t>care of someone who is sick with </a:t>
            </a:r>
            <a:r>
              <a:rPr lang="en-CA" b="1" dirty="0" smtClean="0"/>
              <a:t>COVID-19</a:t>
            </a:r>
          </a:p>
          <a:p>
            <a:pPr marL="457200" indent="-457200">
              <a:buFont typeface="+mj-lt"/>
              <a:buAutoNum type="arabicPeriod"/>
            </a:pPr>
            <a:r>
              <a:rPr lang="en-CA" b="1" dirty="0" smtClean="0"/>
              <a:t>Working </a:t>
            </a:r>
            <a:r>
              <a:rPr lang="en-CA" b="1" dirty="0"/>
              <a:t>parents who must stay home without pay to </a:t>
            </a:r>
            <a:r>
              <a:rPr lang="en-CA" b="1" dirty="0">
                <a:solidFill>
                  <a:schemeClr val="accent1">
                    <a:lumMod val="75000"/>
                  </a:schemeClr>
                </a:solidFill>
              </a:rPr>
              <a:t>care for children who are sick or because of school and daycare closures</a:t>
            </a:r>
          </a:p>
          <a:p>
            <a:pPr marL="457200" indent="-457200">
              <a:buFont typeface="+mj-lt"/>
              <a:buAutoNum type="arabicPeriod"/>
            </a:pPr>
            <a:r>
              <a:rPr lang="en-CA" b="1" dirty="0" smtClean="0">
                <a:solidFill>
                  <a:schemeClr val="accent1">
                    <a:lumMod val="75000"/>
                  </a:schemeClr>
                </a:solidFill>
              </a:rPr>
              <a:t>Wage </a:t>
            </a:r>
            <a:r>
              <a:rPr lang="en-CA" b="1" dirty="0">
                <a:solidFill>
                  <a:schemeClr val="accent1">
                    <a:lumMod val="75000"/>
                  </a:schemeClr>
                </a:solidFill>
              </a:rPr>
              <a:t>earners </a:t>
            </a:r>
            <a:r>
              <a:rPr lang="en-CA" b="1" dirty="0"/>
              <a:t>who would not otherwise eligible for EI</a:t>
            </a:r>
          </a:p>
          <a:p>
            <a:pPr marL="457200" indent="-457200">
              <a:buFont typeface="+mj-lt"/>
              <a:buAutoNum type="arabicPeriod"/>
            </a:pPr>
            <a:r>
              <a:rPr lang="en-CA" b="1" dirty="0" smtClean="0">
                <a:solidFill>
                  <a:schemeClr val="accent1">
                    <a:lumMod val="75000"/>
                  </a:schemeClr>
                </a:solidFill>
              </a:rPr>
              <a:t>Contract </a:t>
            </a:r>
            <a:r>
              <a:rPr lang="en-CA" b="1" dirty="0">
                <a:solidFill>
                  <a:schemeClr val="accent1">
                    <a:lumMod val="75000"/>
                  </a:schemeClr>
                </a:solidFill>
              </a:rPr>
              <a:t>workers </a:t>
            </a:r>
            <a:r>
              <a:rPr lang="en-CA" b="1" dirty="0"/>
              <a:t>who would not otherwise eligible for </a:t>
            </a:r>
            <a:r>
              <a:rPr lang="en-CA" b="1" dirty="0" smtClean="0"/>
              <a:t>EI</a:t>
            </a:r>
          </a:p>
          <a:p>
            <a:pPr marL="457200" indent="-457200">
              <a:buFont typeface="+mj-lt"/>
              <a:buAutoNum type="arabicPeriod"/>
            </a:pPr>
            <a:r>
              <a:rPr lang="en-CA" b="1" dirty="0" smtClean="0">
                <a:solidFill>
                  <a:schemeClr val="accent1">
                    <a:lumMod val="75000"/>
                  </a:schemeClr>
                </a:solidFill>
              </a:rPr>
              <a:t>Self-employed </a:t>
            </a:r>
            <a:r>
              <a:rPr lang="en-CA" b="1" dirty="0">
                <a:solidFill>
                  <a:schemeClr val="accent1">
                    <a:lumMod val="75000"/>
                  </a:schemeClr>
                </a:solidFill>
              </a:rPr>
              <a:t>individuals </a:t>
            </a:r>
            <a:r>
              <a:rPr lang="en-CA" b="1" dirty="0"/>
              <a:t>who would not otherwise eligible for EI</a:t>
            </a:r>
          </a:p>
          <a:p>
            <a:pPr marL="457200" indent="-457200">
              <a:buFont typeface="+mj-lt"/>
              <a:buAutoNum type="arabicPeriod"/>
            </a:pPr>
            <a:r>
              <a:rPr lang="en-CA" b="1" dirty="0" smtClean="0">
                <a:solidFill>
                  <a:schemeClr val="accent1">
                    <a:lumMod val="75000"/>
                  </a:schemeClr>
                </a:solidFill>
              </a:rPr>
              <a:t>Workers </a:t>
            </a:r>
            <a:r>
              <a:rPr lang="en-CA" b="1" dirty="0">
                <a:solidFill>
                  <a:schemeClr val="accent1">
                    <a:lumMod val="75000"/>
                  </a:schemeClr>
                </a:solidFill>
              </a:rPr>
              <a:t>who are still employed</a:t>
            </a:r>
            <a:r>
              <a:rPr lang="en-CA" b="1" dirty="0"/>
              <a:t>, but are not receiving income because of disruptions to their work situation due to COVID-19 [ Intent: help business keep their employees while ensuring ability to resume operations once pandemic is over </a:t>
            </a:r>
          </a:p>
          <a:p>
            <a:pPr marL="457200" indent="-457200">
              <a:buFont typeface="+mj-lt"/>
              <a:buAutoNum type="arabicPeriod"/>
            </a:pPr>
            <a:endParaRPr lang="en-CA" b="1" dirty="0"/>
          </a:p>
          <a:p>
            <a:endParaRPr lang="en-CA" dirty="0"/>
          </a:p>
        </p:txBody>
      </p:sp>
      <p:pic>
        <p:nvPicPr>
          <p:cNvPr id="4" name="Picture 3"/>
          <p:cNvPicPr>
            <a:picLocks noChangeAspect="1"/>
          </p:cNvPicPr>
          <p:nvPr/>
        </p:nvPicPr>
        <p:blipFill>
          <a:blip r:embed="rId2"/>
          <a:stretch>
            <a:fillRect/>
          </a:stretch>
        </p:blipFill>
        <p:spPr>
          <a:xfrm>
            <a:off x="9873620" y="772896"/>
            <a:ext cx="1219306" cy="335309"/>
          </a:xfrm>
          <a:prstGeom prst="rect">
            <a:avLst/>
          </a:prstGeom>
        </p:spPr>
      </p:pic>
    </p:spTree>
    <p:extLst>
      <p:ext uri="{BB962C8B-B14F-4D97-AF65-F5344CB8AC3E}">
        <p14:creationId xmlns:p14="http://schemas.microsoft.com/office/powerpoint/2010/main" val="22070685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267855"/>
            <a:ext cx="10364451" cy="1671782"/>
          </a:xfrm>
        </p:spPr>
        <p:txBody>
          <a:bodyPr>
            <a:noAutofit/>
          </a:bodyPr>
          <a:lstStyle/>
          <a:p>
            <a:r>
              <a:rPr lang="en-CA" sz="3200" dirty="0" smtClean="0">
                <a:solidFill>
                  <a:srgbClr val="0070C0"/>
                </a:solidFill>
              </a:rPr>
              <a:t>SITUATION b: </a:t>
            </a:r>
            <a:br>
              <a:rPr lang="en-CA" sz="3200" dirty="0" smtClean="0">
                <a:solidFill>
                  <a:srgbClr val="0070C0"/>
                </a:solidFill>
              </a:rPr>
            </a:br>
            <a:r>
              <a:rPr lang="en-CA" sz="2400" dirty="0" smtClean="0"/>
              <a:t/>
            </a:r>
            <a:br>
              <a:rPr lang="en-CA" sz="2400" dirty="0" smtClean="0"/>
            </a:br>
            <a:r>
              <a:rPr lang="en-CA" sz="2400" dirty="0" smtClean="0"/>
              <a:t>children </a:t>
            </a:r>
            <a:r>
              <a:rPr lang="en-CA" sz="2400" dirty="0"/>
              <a:t>who are sick or </a:t>
            </a:r>
            <a:r>
              <a:rPr lang="en-CA" sz="2400" dirty="0" smtClean="0"/>
              <a:t>AT HOME because </a:t>
            </a:r>
            <a:r>
              <a:rPr lang="en-CA" sz="2400" dirty="0"/>
              <a:t>of school and daycare closures</a:t>
            </a:r>
            <a:br>
              <a:rPr lang="en-CA" sz="2400" dirty="0"/>
            </a:br>
            <a:endParaRPr lang="en-CA" sz="2400" dirty="0"/>
          </a:p>
        </p:txBody>
      </p:sp>
      <p:sp>
        <p:nvSpPr>
          <p:cNvPr id="3" name="Content Placeholder 2"/>
          <p:cNvSpPr>
            <a:spLocks noGrp="1"/>
          </p:cNvSpPr>
          <p:nvPr>
            <p:ph sz="quarter" idx="13"/>
          </p:nvPr>
        </p:nvSpPr>
        <p:spPr>
          <a:xfrm>
            <a:off x="913774" y="2133600"/>
            <a:ext cx="10363826" cy="4535055"/>
          </a:xfrm>
        </p:spPr>
        <p:txBody>
          <a:bodyPr/>
          <a:lstStyle/>
          <a:p>
            <a:r>
              <a:rPr lang="en-CA" b="1" dirty="0"/>
              <a:t>Working</a:t>
            </a:r>
            <a:r>
              <a:rPr lang="en-CA" dirty="0"/>
              <a:t> </a:t>
            </a:r>
            <a:r>
              <a:rPr lang="en-CA" dirty="0" smtClean="0"/>
              <a:t>parents (AND MAYBE GUARDIANS??) </a:t>
            </a:r>
          </a:p>
          <a:p>
            <a:r>
              <a:rPr lang="en-CA" dirty="0" smtClean="0"/>
              <a:t> </a:t>
            </a:r>
            <a:r>
              <a:rPr lang="en-CA" dirty="0"/>
              <a:t>who must stay home without pay </a:t>
            </a:r>
            <a:r>
              <a:rPr lang="en-CA" dirty="0" smtClean="0"/>
              <a:t>= </a:t>
            </a:r>
            <a:r>
              <a:rPr lang="en-CA" dirty="0"/>
              <a:t>INVOLUNTARILY STOPPED </a:t>
            </a:r>
            <a:r>
              <a:rPr lang="en-CA" dirty="0" smtClean="0"/>
              <a:t>WORKING</a:t>
            </a:r>
          </a:p>
          <a:p>
            <a:r>
              <a:rPr lang="en-CA" dirty="0"/>
              <a:t> </a:t>
            </a:r>
            <a:r>
              <a:rPr lang="en-CA" b="1" dirty="0" smtClean="0"/>
              <a:t>REASON FOR NOT WORKING</a:t>
            </a:r>
            <a:r>
              <a:rPr lang="en-CA" dirty="0" smtClean="0"/>
              <a:t>: to </a:t>
            </a:r>
            <a:r>
              <a:rPr lang="en-CA" dirty="0"/>
              <a:t>care for children who are sick or because of school and daycare </a:t>
            </a:r>
            <a:r>
              <a:rPr lang="en-CA" dirty="0" err="1" smtClean="0"/>
              <a:t>closurES</a:t>
            </a:r>
            <a:r>
              <a:rPr lang="en-CA" dirty="0" smtClean="0"/>
              <a:t>  DUE TO COVID</a:t>
            </a:r>
          </a:p>
          <a:p>
            <a:endParaRPr lang="en-CA" dirty="0"/>
          </a:p>
          <a:p>
            <a:pPr marL="0" indent="0">
              <a:buNone/>
            </a:pPr>
            <a:r>
              <a:rPr lang="en-CA" b="1" dirty="0" smtClean="0">
                <a:solidFill>
                  <a:srgbClr val="00B050"/>
                </a:solidFill>
              </a:rPr>
              <a:t>Example 1: </a:t>
            </a:r>
            <a:r>
              <a:rPr lang="en-CA" b="1" dirty="0" err="1" smtClean="0">
                <a:solidFill>
                  <a:srgbClr val="00B050"/>
                </a:solidFill>
              </a:rPr>
              <a:t>weng</a:t>
            </a:r>
            <a:r>
              <a:rPr lang="en-CA" b="1" dirty="0" smtClean="0">
                <a:solidFill>
                  <a:srgbClr val="00B050"/>
                </a:solidFill>
              </a:rPr>
              <a:t> work as caregiver in one of the seniors home. She stopped working for fear of </a:t>
            </a:r>
            <a:r>
              <a:rPr lang="en-CA" b="1" dirty="0" err="1" smtClean="0">
                <a:solidFill>
                  <a:srgbClr val="00B050"/>
                </a:solidFill>
              </a:rPr>
              <a:t>covid</a:t>
            </a:r>
            <a:r>
              <a:rPr lang="en-CA" b="1" dirty="0" smtClean="0">
                <a:solidFill>
                  <a:srgbClr val="00B050"/>
                </a:solidFill>
              </a:rPr>
              <a:t> contamination. </a:t>
            </a:r>
            <a:r>
              <a:rPr lang="en-CA" b="1" dirty="0" smtClean="0">
                <a:solidFill>
                  <a:srgbClr val="0070C0"/>
                </a:solidFill>
              </a:rPr>
              <a:t>Is she eligible? </a:t>
            </a:r>
          </a:p>
          <a:p>
            <a:pPr marL="0" indent="0">
              <a:buNone/>
            </a:pPr>
            <a:r>
              <a:rPr lang="en-CA" b="1" dirty="0" smtClean="0">
                <a:solidFill>
                  <a:srgbClr val="00B050"/>
                </a:solidFill>
              </a:rPr>
              <a:t>Answer: </a:t>
            </a:r>
            <a:r>
              <a:rPr lang="en-CA" b="1" dirty="0" smtClean="0">
                <a:solidFill>
                  <a:srgbClr val="0070C0"/>
                </a:solidFill>
              </a:rPr>
              <a:t>no</a:t>
            </a:r>
            <a:r>
              <a:rPr lang="en-CA" b="1" dirty="0" smtClean="0">
                <a:solidFill>
                  <a:srgbClr val="00B050"/>
                </a:solidFill>
              </a:rPr>
              <a:t> –    because she quit her job voluntarily</a:t>
            </a:r>
          </a:p>
          <a:p>
            <a:pPr marL="0" indent="0">
              <a:buNone/>
            </a:pPr>
            <a:r>
              <a:rPr lang="en-CA" b="1" dirty="0" smtClean="0">
                <a:solidFill>
                  <a:srgbClr val="00B050"/>
                </a:solidFill>
              </a:rPr>
              <a:t>Example 2: if </a:t>
            </a:r>
            <a:r>
              <a:rPr lang="en-CA" b="1" dirty="0" err="1" smtClean="0">
                <a:solidFill>
                  <a:srgbClr val="00B050"/>
                </a:solidFill>
              </a:rPr>
              <a:t>weng</a:t>
            </a:r>
            <a:r>
              <a:rPr lang="en-CA" b="1" dirty="0" smtClean="0">
                <a:solidFill>
                  <a:srgbClr val="00B050"/>
                </a:solidFill>
              </a:rPr>
              <a:t> has school age kids, and she stopped working because she is forced to take care of her children during closures, </a:t>
            </a:r>
            <a:r>
              <a:rPr lang="en-CA" b="1" dirty="0" smtClean="0">
                <a:solidFill>
                  <a:srgbClr val="0070C0"/>
                </a:solidFill>
              </a:rPr>
              <a:t>yes, </a:t>
            </a:r>
            <a:r>
              <a:rPr lang="en-CA" b="1" u="sng" dirty="0" smtClean="0">
                <a:solidFill>
                  <a:srgbClr val="0070C0"/>
                </a:solidFill>
              </a:rPr>
              <a:t>she is eligible.</a:t>
            </a:r>
            <a:r>
              <a:rPr lang="en-CA" b="1" u="sng" dirty="0" smtClean="0">
                <a:solidFill>
                  <a:srgbClr val="00B050"/>
                </a:solidFill>
              </a:rPr>
              <a:t>  </a:t>
            </a:r>
          </a:p>
          <a:p>
            <a:pPr marL="0" indent="0">
              <a:buNone/>
            </a:pPr>
            <a:endParaRPr lang="en-CA" b="1" dirty="0">
              <a:solidFill>
                <a:srgbClr val="00B050"/>
              </a:solidFill>
            </a:endParaRPr>
          </a:p>
        </p:txBody>
      </p:sp>
      <p:pic>
        <p:nvPicPr>
          <p:cNvPr id="4" name="Picture 3"/>
          <p:cNvPicPr>
            <a:picLocks noChangeAspect="1"/>
          </p:cNvPicPr>
          <p:nvPr/>
        </p:nvPicPr>
        <p:blipFill>
          <a:blip r:embed="rId2"/>
          <a:stretch>
            <a:fillRect/>
          </a:stretch>
        </p:blipFill>
        <p:spPr>
          <a:xfrm>
            <a:off x="9550347" y="471963"/>
            <a:ext cx="1219306" cy="335309"/>
          </a:xfrm>
          <a:prstGeom prst="rect">
            <a:avLst/>
          </a:prstGeom>
        </p:spPr>
      </p:pic>
    </p:spTree>
    <p:extLst>
      <p:ext uri="{BB962C8B-B14F-4D97-AF65-F5344CB8AC3E}">
        <p14:creationId xmlns:p14="http://schemas.microsoft.com/office/powerpoint/2010/main" val="32132936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489527"/>
            <a:ext cx="10364451" cy="1725167"/>
          </a:xfrm>
        </p:spPr>
        <p:txBody>
          <a:bodyPr>
            <a:normAutofit fontScale="90000"/>
          </a:bodyPr>
          <a:lstStyle/>
          <a:p>
            <a:r>
              <a:rPr lang="en-CA" sz="4000" b="1" dirty="0" smtClean="0">
                <a:solidFill>
                  <a:srgbClr val="0070C0"/>
                </a:solidFill>
              </a:rPr>
              <a:t>Situation c</a:t>
            </a:r>
            <a:r>
              <a:rPr lang="en-CA" dirty="0"/>
              <a:t/>
            </a:r>
            <a:br>
              <a:rPr lang="en-CA" dirty="0"/>
            </a:br>
            <a:r>
              <a:rPr lang="en-CA" sz="3100" dirty="0"/>
              <a:t>Wage </a:t>
            </a:r>
            <a:r>
              <a:rPr lang="en-CA" sz="3100" dirty="0" smtClean="0"/>
              <a:t>earners/</a:t>
            </a:r>
            <a:r>
              <a:rPr lang="en-CA" sz="3100" dirty="0"/>
              <a:t>Contract </a:t>
            </a:r>
            <a:r>
              <a:rPr lang="en-CA" sz="3100" dirty="0" smtClean="0"/>
              <a:t>workers</a:t>
            </a:r>
            <a:br>
              <a:rPr lang="en-CA" sz="3100" dirty="0" smtClean="0"/>
            </a:br>
            <a:r>
              <a:rPr lang="en-CA" sz="3100" dirty="0" smtClean="0"/>
              <a:t> who </a:t>
            </a:r>
            <a:r>
              <a:rPr lang="en-CA" sz="3100" dirty="0"/>
              <a:t>would not otherwise </a:t>
            </a:r>
            <a:r>
              <a:rPr lang="en-CA" sz="3100" dirty="0" smtClean="0"/>
              <a:t>be eligible </a:t>
            </a:r>
            <a:r>
              <a:rPr lang="en-CA" sz="3100" dirty="0"/>
              <a:t>for EI</a:t>
            </a:r>
            <a:br>
              <a:rPr lang="en-CA" sz="3100" dirty="0"/>
            </a:br>
            <a:endParaRPr lang="en-CA" sz="3100" dirty="0"/>
          </a:p>
        </p:txBody>
      </p:sp>
      <p:sp>
        <p:nvSpPr>
          <p:cNvPr id="3" name="Content Placeholder 2"/>
          <p:cNvSpPr>
            <a:spLocks noGrp="1"/>
          </p:cNvSpPr>
          <p:nvPr>
            <p:ph sz="quarter" idx="13"/>
          </p:nvPr>
        </p:nvSpPr>
        <p:spPr/>
        <p:txBody>
          <a:bodyPr>
            <a:normAutofit fontScale="92500" lnSpcReduction="20000"/>
          </a:bodyPr>
          <a:lstStyle/>
          <a:p>
            <a:pPr marL="0" indent="0">
              <a:buNone/>
            </a:pPr>
            <a:r>
              <a:rPr lang="en-CA" cap="none" dirty="0" smtClean="0">
                <a:solidFill>
                  <a:srgbClr val="0070C0"/>
                </a:solidFill>
              </a:rPr>
              <a:t>Example 1:</a:t>
            </a:r>
            <a:r>
              <a:rPr lang="en-CA" cap="none" dirty="0" smtClean="0"/>
              <a:t> Jessie works as a car mechanic at </a:t>
            </a:r>
            <a:r>
              <a:rPr lang="en-CA" cap="none" dirty="0" err="1" smtClean="0"/>
              <a:t>AutoNet</a:t>
            </a:r>
            <a:r>
              <a:rPr lang="en-CA" cap="none" dirty="0" smtClean="0"/>
              <a:t> and is paid per contract work by the owner. He does not pay EI/CPP thus ineligible for EI benefits. </a:t>
            </a:r>
            <a:r>
              <a:rPr lang="en-CA" cap="none" dirty="0" smtClean="0"/>
              <a:t>(He filed his 2019 tax return on March 5) If </a:t>
            </a:r>
            <a:r>
              <a:rPr lang="en-CA" cap="none" dirty="0" smtClean="0"/>
              <a:t>he stopped working due to shop closure on </a:t>
            </a:r>
            <a:r>
              <a:rPr lang="en-CA" b="1" cap="none" dirty="0" smtClean="0">
                <a:solidFill>
                  <a:srgbClr val="0070C0"/>
                </a:solidFill>
              </a:rPr>
              <a:t>March 20</a:t>
            </a:r>
            <a:r>
              <a:rPr lang="en-CA" cap="none" dirty="0" smtClean="0"/>
              <a:t>, he is eligible under CERB if his: </a:t>
            </a:r>
          </a:p>
          <a:p>
            <a:pPr marL="0" indent="0">
              <a:buNone/>
            </a:pPr>
            <a:r>
              <a:rPr lang="en-CA" cap="none" dirty="0"/>
              <a:t>	</a:t>
            </a:r>
            <a:r>
              <a:rPr lang="en-CA" cap="none" dirty="0" smtClean="0"/>
              <a:t>a</a:t>
            </a:r>
            <a:r>
              <a:rPr lang="en-CA" cap="none" dirty="0"/>
              <a:t>. Earned income (reported) in </a:t>
            </a:r>
            <a:r>
              <a:rPr lang="en-CA" cap="none" dirty="0" smtClean="0"/>
              <a:t>2019 tax return </a:t>
            </a:r>
            <a:r>
              <a:rPr lang="en-CA" cap="none" dirty="0"/>
              <a:t>(Jan1-Dec.30)  is = or &gt; $</a:t>
            </a:r>
            <a:r>
              <a:rPr lang="en-CA" cap="none" dirty="0" smtClean="0"/>
              <a:t>5,000</a:t>
            </a:r>
          </a:p>
          <a:p>
            <a:pPr marL="0" indent="0">
              <a:buNone/>
            </a:pPr>
            <a:r>
              <a:rPr lang="en-CA" cap="none" dirty="0" smtClean="0">
                <a:solidFill>
                  <a:srgbClr val="0070C0"/>
                </a:solidFill>
              </a:rPr>
              <a:t>Example 2</a:t>
            </a:r>
            <a:r>
              <a:rPr lang="en-CA" cap="none" dirty="0" smtClean="0"/>
              <a:t>: If his 2019 tax return is $3,000 only, he still has the time to record his earned income between January- March 15 2020 to be eligible under the second clause: </a:t>
            </a:r>
            <a:endParaRPr lang="en-CA" cap="none" dirty="0"/>
          </a:p>
          <a:p>
            <a:pPr marL="0" indent="0">
              <a:buNone/>
            </a:pPr>
            <a:r>
              <a:rPr lang="en-CA" cap="none" dirty="0" smtClean="0"/>
              <a:t>“Earned </a:t>
            </a:r>
            <a:r>
              <a:rPr lang="en-CA" cap="none" dirty="0"/>
              <a:t>income in the 12 months BEFORE the date of </a:t>
            </a:r>
            <a:r>
              <a:rPr lang="en-CA" cap="none" dirty="0" smtClean="0"/>
              <a:t>application”  </a:t>
            </a:r>
            <a:r>
              <a:rPr lang="en-CA" cap="none" dirty="0"/>
              <a:t>is = or &gt; $</a:t>
            </a:r>
            <a:r>
              <a:rPr lang="en-CA" cap="none" dirty="0" smtClean="0"/>
              <a:t>5,000. To be eligible, </a:t>
            </a:r>
          </a:p>
          <a:p>
            <a:pPr marL="0" indent="0">
              <a:buNone/>
            </a:pPr>
            <a:r>
              <a:rPr lang="en-CA" cap="none" dirty="0"/>
              <a:t>h</a:t>
            </a:r>
            <a:r>
              <a:rPr lang="en-CA" cap="none" dirty="0" smtClean="0"/>
              <a:t>e has to show (good record-keeping of cash transactions!) that his earned income between Jan-March 15 2020 is $2,000 or more. </a:t>
            </a:r>
            <a:endParaRPr lang="en-CA" cap="none" dirty="0"/>
          </a:p>
          <a:p>
            <a:pPr marL="0" indent="0">
              <a:buNone/>
            </a:pPr>
            <a:endParaRPr lang="en-CA" cap="none" dirty="0"/>
          </a:p>
        </p:txBody>
      </p:sp>
      <p:pic>
        <p:nvPicPr>
          <p:cNvPr id="4" name="Picture 3"/>
          <p:cNvPicPr>
            <a:picLocks noChangeAspect="1"/>
          </p:cNvPicPr>
          <p:nvPr/>
        </p:nvPicPr>
        <p:blipFill>
          <a:blip r:embed="rId2"/>
          <a:stretch>
            <a:fillRect/>
          </a:stretch>
        </p:blipFill>
        <p:spPr>
          <a:xfrm>
            <a:off x="9642711" y="489527"/>
            <a:ext cx="1219306" cy="335309"/>
          </a:xfrm>
          <a:prstGeom prst="rect">
            <a:avLst/>
          </a:prstGeom>
        </p:spPr>
      </p:pic>
    </p:spTree>
    <p:extLst>
      <p:ext uri="{BB962C8B-B14F-4D97-AF65-F5344CB8AC3E}">
        <p14:creationId xmlns:p14="http://schemas.microsoft.com/office/powerpoint/2010/main" val="4257264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FEDERAL </a:t>
            </a:r>
            <a:r>
              <a:rPr lang="en-CA" dirty="0" err="1" smtClean="0"/>
              <a:t>GOV’t</a:t>
            </a:r>
            <a:r>
              <a:rPr lang="en-CA" dirty="0" smtClean="0"/>
              <a:t> economic RESPONSE</a:t>
            </a:r>
            <a:endParaRPr lang="en-CA" dirty="0"/>
          </a:p>
        </p:txBody>
      </p:sp>
      <p:sp>
        <p:nvSpPr>
          <p:cNvPr id="3" name="Content Placeholder 2"/>
          <p:cNvSpPr>
            <a:spLocks noGrp="1"/>
          </p:cNvSpPr>
          <p:nvPr>
            <p:ph sz="quarter" idx="13"/>
          </p:nvPr>
        </p:nvSpPr>
        <p:spPr/>
        <p:txBody>
          <a:bodyPr>
            <a:normAutofit fontScale="92500" lnSpcReduction="10000"/>
          </a:bodyPr>
          <a:lstStyle/>
          <a:p>
            <a:pPr marL="0" indent="0">
              <a:buNone/>
            </a:pPr>
            <a:r>
              <a:rPr lang="en-CA" dirty="0" smtClean="0"/>
              <a:t>March 25, 2020 announcement:</a:t>
            </a:r>
          </a:p>
          <a:p>
            <a:pPr marL="0" indent="0">
              <a:buNone/>
            </a:pPr>
            <a:r>
              <a:rPr lang="en-CA" dirty="0" smtClean="0"/>
              <a:t>Proposed </a:t>
            </a:r>
            <a:r>
              <a:rPr lang="en-CA" dirty="0"/>
              <a:t>Legislation: CERB – Emergency Response Benefit Act</a:t>
            </a:r>
          </a:p>
          <a:p>
            <a:pPr marL="0" indent="0">
              <a:buNone/>
            </a:pPr>
            <a:r>
              <a:rPr lang="en-CA" b="1" dirty="0"/>
              <a:t>Policy Goals:</a:t>
            </a:r>
          </a:p>
          <a:p>
            <a:pPr marL="457200" indent="-457200">
              <a:buFont typeface="+mj-lt"/>
              <a:buAutoNum type="arabicPeriod"/>
            </a:pPr>
            <a:r>
              <a:rPr lang="en-CA" b="1" dirty="0" smtClean="0"/>
              <a:t>To </a:t>
            </a:r>
            <a:r>
              <a:rPr lang="en-CA" b="1" dirty="0"/>
              <a:t>support workers and help businesses keep their employees</a:t>
            </a:r>
          </a:p>
          <a:p>
            <a:pPr marL="457200" indent="-457200">
              <a:buFont typeface="+mj-lt"/>
              <a:buAutoNum type="arabicPeriod"/>
            </a:pPr>
            <a:r>
              <a:rPr lang="en-CA" b="1" dirty="0" smtClean="0"/>
              <a:t>Put </a:t>
            </a:r>
            <a:r>
              <a:rPr lang="en-CA" b="1" dirty="0"/>
              <a:t>money in the pockets of Canadians as fast as possible ( timely access to income support)</a:t>
            </a:r>
          </a:p>
          <a:p>
            <a:pPr marL="457200" indent="-457200">
              <a:buFont typeface="+mj-lt"/>
              <a:buAutoNum type="arabicPeriod"/>
            </a:pPr>
            <a:r>
              <a:rPr lang="en-CA" b="1" dirty="0" smtClean="0"/>
              <a:t>Augment </a:t>
            </a:r>
            <a:r>
              <a:rPr lang="en-CA" b="1" dirty="0"/>
              <a:t>the capacity of the EI system to process the high volume of applications received in the past week</a:t>
            </a:r>
          </a:p>
          <a:p>
            <a:pPr marL="0" indent="0">
              <a:buNone/>
            </a:pPr>
            <a:endParaRPr lang="en-CA" dirty="0"/>
          </a:p>
        </p:txBody>
      </p:sp>
      <p:pic>
        <p:nvPicPr>
          <p:cNvPr id="4" name="Picture 3"/>
          <p:cNvPicPr>
            <a:picLocks noChangeAspect="1"/>
          </p:cNvPicPr>
          <p:nvPr/>
        </p:nvPicPr>
        <p:blipFill>
          <a:blip r:embed="rId2"/>
          <a:stretch>
            <a:fillRect/>
          </a:stretch>
        </p:blipFill>
        <p:spPr>
          <a:xfrm>
            <a:off x="9596528" y="693636"/>
            <a:ext cx="1219306" cy="335309"/>
          </a:xfrm>
          <a:prstGeom prst="rect">
            <a:avLst/>
          </a:prstGeom>
        </p:spPr>
      </p:pic>
    </p:spTree>
    <p:extLst>
      <p:ext uri="{BB962C8B-B14F-4D97-AF65-F5344CB8AC3E}">
        <p14:creationId xmlns:p14="http://schemas.microsoft.com/office/powerpoint/2010/main" val="10884708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rgbClr val="0070C0"/>
                </a:solidFill>
              </a:rPr>
              <a:t>Situation d</a:t>
            </a:r>
            <a:r>
              <a:rPr lang="en-CA" dirty="0" smtClean="0"/>
              <a:t/>
            </a:r>
            <a:br>
              <a:rPr lang="en-CA" dirty="0" smtClean="0"/>
            </a:br>
            <a:r>
              <a:rPr lang="en-CA" dirty="0" smtClean="0"/>
              <a:t>wage earners with 2 or more jobs!!</a:t>
            </a:r>
            <a:endParaRPr lang="en-CA" dirty="0"/>
          </a:p>
        </p:txBody>
      </p:sp>
      <p:sp>
        <p:nvSpPr>
          <p:cNvPr id="3" name="Content Placeholder 2"/>
          <p:cNvSpPr>
            <a:spLocks noGrp="1"/>
          </p:cNvSpPr>
          <p:nvPr>
            <p:ph sz="quarter" idx="13"/>
          </p:nvPr>
        </p:nvSpPr>
        <p:spPr/>
        <p:txBody>
          <a:bodyPr>
            <a:normAutofit lnSpcReduction="10000"/>
          </a:bodyPr>
          <a:lstStyle/>
          <a:p>
            <a:pPr marL="0" indent="0">
              <a:buNone/>
            </a:pPr>
            <a:r>
              <a:rPr lang="en-CA" b="1" cap="none" dirty="0" smtClean="0">
                <a:solidFill>
                  <a:srgbClr val="0070C0"/>
                </a:solidFill>
              </a:rPr>
              <a:t>Example:</a:t>
            </a:r>
            <a:r>
              <a:rPr lang="en-CA" cap="none" dirty="0" smtClean="0">
                <a:solidFill>
                  <a:srgbClr val="0070C0"/>
                </a:solidFill>
              </a:rPr>
              <a:t> </a:t>
            </a:r>
            <a:r>
              <a:rPr lang="en-CA" cap="none" dirty="0" smtClean="0"/>
              <a:t>Remy works fulltime in the laundry shop and works </a:t>
            </a:r>
            <a:r>
              <a:rPr lang="en-CA" cap="none" dirty="0" err="1" smtClean="0"/>
              <a:t>parttime</a:t>
            </a:r>
            <a:r>
              <a:rPr lang="en-CA" cap="none" dirty="0" smtClean="0"/>
              <a:t> at </a:t>
            </a:r>
            <a:r>
              <a:rPr lang="en-CA" cap="none" dirty="0" err="1" smtClean="0"/>
              <a:t>McDo</a:t>
            </a:r>
            <a:r>
              <a:rPr lang="en-CA" cap="none" dirty="0" smtClean="0"/>
              <a:t>. On March 25, her </a:t>
            </a:r>
            <a:r>
              <a:rPr lang="en-CA" cap="none" dirty="0" err="1" smtClean="0"/>
              <a:t>laundryshop</a:t>
            </a:r>
            <a:r>
              <a:rPr lang="en-CA" cap="none" dirty="0" smtClean="0"/>
              <a:t> employer gave them their ROE because there is no work for them for the next 2 weeks due to COVID lockdown. She continues working </a:t>
            </a:r>
            <a:r>
              <a:rPr lang="en-CA" cap="none" dirty="0" err="1" smtClean="0"/>
              <a:t>parttime</a:t>
            </a:r>
            <a:r>
              <a:rPr lang="en-CA" cap="none" dirty="0" smtClean="0"/>
              <a:t> at </a:t>
            </a:r>
            <a:r>
              <a:rPr lang="en-CA" cap="none" dirty="0" err="1" smtClean="0"/>
              <a:t>McDo</a:t>
            </a:r>
            <a:r>
              <a:rPr lang="en-CA" cap="none" dirty="0" smtClean="0"/>
              <a:t>. Is she eligible under CERB?</a:t>
            </a:r>
          </a:p>
          <a:p>
            <a:pPr marL="0" indent="0">
              <a:buNone/>
            </a:pPr>
            <a:endParaRPr lang="en-CA" cap="none" dirty="0"/>
          </a:p>
          <a:p>
            <a:pPr marL="0" indent="0">
              <a:buNone/>
            </a:pPr>
            <a:r>
              <a:rPr lang="en-CA" b="1" cap="none" dirty="0" smtClean="0">
                <a:solidFill>
                  <a:srgbClr val="0070C0"/>
                </a:solidFill>
              </a:rPr>
              <a:t>Answer:</a:t>
            </a:r>
            <a:r>
              <a:rPr lang="en-CA" cap="none" dirty="0" smtClean="0"/>
              <a:t> </a:t>
            </a:r>
            <a:r>
              <a:rPr lang="en-CA" cap="none" dirty="0" smtClean="0">
                <a:solidFill>
                  <a:srgbClr val="00B050"/>
                </a:solidFill>
              </a:rPr>
              <a:t>No.</a:t>
            </a:r>
            <a:r>
              <a:rPr lang="en-CA" cap="none" dirty="0" smtClean="0"/>
              <a:t> Remy must have stopped working due to COVID. Here, she is still earning income from </a:t>
            </a:r>
            <a:r>
              <a:rPr lang="en-CA" cap="none" dirty="0" err="1" smtClean="0"/>
              <a:t>Mcdo</a:t>
            </a:r>
            <a:r>
              <a:rPr lang="en-CA" cap="none" dirty="0" smtClean="0"/>
              <a:t>. </a:t>
            </a:r>
            <a:r>
              <a:rPr lang="en-CA" u="sng" cap="none" dirty="0" smtClean="0"/>
              <a:t>However</a:t>
            </a:r>
            <a:r>
              <a:rPr lang="en-CA" cap="none" dirty="0" smtClean="0"/>
              <a:t>, she is </a:t>
            </a:r>
            <a:r>
              <a:rPr lang="en-CA" b="1" cap="none" dirty="0" smtClean="0">
                <a:solidFill>
                  <a:srgbClr val="0070C0"/>
                </a:solidFill>
              </a:rPr>
              <a:t>eligible to receive EI </a:t>
            </a:r>
            <a:r>
              <a:rPr lang="en-CA" cap="none" dirty="0" smtClean="0"/>
              <a:t>albeit lower than what she could otherwise receive under CERB had she totally stopped working in both jobs. </a:t>
            </a:r>
            <a:r>
              <a:rPr lang="en-CA" b="1" cap="none" dirty="0" smtClean="0">
                <a:solidFill>
                  <a:srgbClr val="00B050"/>
                </a:solidFill>
              </a:rPr>
              <a:t>[</a:t>
            </a:r>
            <a:r>
              <a:rPr lang="en-CA" cap="none" dirty="0" smtClean="0">
                <a:solidFill>
                  <a:srgbClr val="FF0000"/>
                </a:solidFill>
              </a:rPr>
              <a:t>Update</a:t>
            </a:r>
            <a:r>
              <a:rPr lang="en-CA" cap="none" dirty="0" smtClean="0">
                <a:solidFill>
                  <a:srgbClr val="00B050"/>
                </a:solidFill>
              </a:rPr>
              <a:t>: as of Apr. 6, Prime Minister Trudeau announced that the federal gov’t is reviewing the CERB to </a:t>
            </a:r>
            <a:r>
              <a:rPr lang="en-CA" cap="none" dirty="0" smtClean="0">
                <a:solidFill>
                  <a:srgbClr val="00B050"/>
                </a:solidFill>
              </a:rPr>
              <a:t>expand coverage to those with substantially reduced income. WE will update this accordingly</a:t>
            </a:r>
            <a:r>
              <a:rPr lang="en-CA" b="1" cap="none" dirty="0" smtClean="0">
                <a:solidFill>
                  <a:srgbClr val="00B050"/>
                </a:solidFill>
              </a:rPr>
              <a:t>]</a:t>
            </a:r>
            <a:endParaRPr lang="en-CA" b="1" cap="none" dirty="0">
              <a:solidFill>
                <a:srgbClr val="00B050"/>
              </a:solidFill>
            </a:endParaRPr>
          </a:p>
        </p:txBody>
      </p:sp>
      <p:pic>
        <p:nvPicPr>
          <p:cNvPr id="4" name="Picture 3"/>
          <p:cNvPicPr>
            <a:picLocks noChangeAspect="1"/>
          </p:cNvPicPr>
          <p:nvPr/>
        </p:nvPicPr>
        <p:blipFill>
          <a:blip r:embed="rId2"/>
          <a:stretch>
            <a:fillRect/>
          </a:stretch>
        </p:blipFill>
        <p:spPr>
          <a:xfrm>
            <a:off x="9319438" y="693636"/>
            <a:ext cx="1219306" cy="335309"/>
          </a:xfrm>
          <a:prstGeom prst="rect">
            <a:avLst/>
          </a:prstGeom>
        </p:spPr>
      </p:pic>
    </p:spTree>
    <p:extLst>
      <p:ext uri="{BB962C8B-B14F-4D97-AF65-F5344CB8AC3E}">
        <p14:creationId xmlns:p14="http://schemas.microsoft.com/office/powerpoint/2010/main" val="27719611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379009"/>
          </a:xfrm>
        </p:spPr>
        <p:txBody>
          <a:bodyPr>
            <a:normAutofit fontScale="90000"/>
          </a:bodyPr>
          <a:lstStyle/>
          <a:p>
            <a:r>
              <a:rPr lang="en-CA" dirty="0" smtClean="0"/>
              <a:t>reference: Canada.ca </a:t>
            </a:r>
            <a:endParaRPr lang="en-CA" dirty="0"/>
          </a:p>
        </p:txBody>
      </p:sp>
      <p:pic>
        <p:nvPicPr>
          <p:cNvPr id="4" name="Content Placeholder 3"/>
          <p:cNvPicPr>
            <a:picLocks noGrp="1" noChangeAspect="1"/>
          </p:cNvPicPr>
          <p:nvPr>
            <p:ph sz="quarter" idx="13"/>
          </p:nvPr>
        </p:nvPicPr>
        <p:blipFill>
          <a:blip r:embed="rId2"/>
          <a:stretch>
            <a:fillRect/>
          </a:stretch>
        </p:blipFill>
        <p:spPr>
          <a:xfrm>
            <a:off x="535709" y="1182255"/>
            <a:ext cx="11480799" cy="5675745"/>
          </a:xfrm>
          <a:prstGeom prst="rect">
            <a:avLst/>
          </a:prstGeom>
        </p:spPr>
      </p:pic>
      <p:pic>
        <p:nvPicPr>
          <p:cNvPr id="5" name="Picture 4"/>
          <p:cNvPicPr>
            <a:picLocks noChangeAspect="1"/>
          </p:cNvPicPr>
          <p:nvPr/>
        </p:nvPicPr>
        <p:blipFill>
          <a:blip r:embed="rId3"/>
          <a:stretch>
            <a:fillRect/>
          </a:stretch>
        </p:blipFill>
        <p:spPr>
          <a:xfrm>
            <a:off x="9818202" y="662218"/>
            <a:ext cx="1219306" cy="335309"/>
          </a:xfrm>
          <a:prstGeom prst="rect">
            <a:avLst/>
          </a:prstGeom>
        </p:spPr>
      </p:pic>
    </p:spTree>
    <p:extLst>
      <p:ext uri="{BB962C8B-B14F-4D97-AF65-F5344CB8AC3E}">
        <p14:creationId xmlns:p14="http://schemas.microsoft.com/office/powerpoint/2010/main" val="36743753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9781" y="775855"/>
            <a:ext cx="7352145" cy="5397953"/>
          </a:xfrm>
          <a:prstGeom prst="rect">
            <a:avLst/>
          </a:prstGeom>
        </p:spPr>
        <p:txBody>
          <a:bodyPr wrap="square">
            <a:spAutoFit/>
          </a:bodyPr>
          <a:lstStyle/>
          <a:p>
            <a:pPr>
              <a:lnSpc>
                <a:spcPct val="107000"/>
              </a:lnSpc>
              <a:spcAft>
                <a:spcPts val="800"/>
              </a:spcAft>
            </a:pPr>
            <a:r>
              <a:rPr lang="en-CA" sz="3600" b="1" dirty="0">
                <a:latin typeface="Calibri" panose="020F0502020204030204" pitchFamily="34" charset="0"/>
                <a:ea typeface="Calibri" panose="020F0502020204030204" pitchFamily="34" charset="0"/>
                <a:cs typeface="Times New Roman" panose="02020603050405020304" pitchFamily="18" charset="0"/>
              </a:rPr>
              <a:t>EI Implications:</a:t>
            </a:r>
            <a:endParaRPr lang="en-CA" sz="3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CA" sz="2800" dirty="0">
                <a:latin typeface="Calibri" panose="020F0502020204030204" pitchFamily="34" charset="0"/>
                <a:ea typeface="Calibri" panose="020F0502020204030204" pitchFamily="34" charset="0"/>
                <a:cs typeface="Times New Roman" panose="02020603050405020304" pitchFamily="18" charset="0"/>
              </a:rPr>
              <a:t>Those who are </a:t>
            </a:r>
            <a:r>
              <a:rPr lang="en-CA" sz="2800" b="1" dirty="0">
                <a:latin typeface="Calibri" panose="020F0502020204030204" pitchFamily="34" charset="0"/>
                <a:ea typeface="Calibri" panose="020F0502020204030204" pitchFamily="34" charset="0"/>
                <a:cs typeface="Times New Roman" panose="02020603050405020304" pitchFamily="18" charset="0"/>
              </a:rPr>
              <a:t>already receiving EI </a:t>
            </a:r>
            <a:r>
              <a:rPr lang="en-CA" sz="2800" dirty="0">
                <a:latin typeface="Calibri" panose="020F0502020204030204" pitchFamily="34" charset="0"/>
                <a:ea typeface="Calibri" panose="020F0502020204030204" pitchFamily="34" charset="0"/>
                <a:cs typeface="Times New Roman" panose="02020603050405020304" pitchFamily="18" charset="0"/>
              </a:rPr>
              <a:t>regular and sickness benefits as of March 25 are not eligible to apply under CERB.</a:t>
            </a:r>
          </a:p>
          <a:p>
            <a:pPr marL="914400">
              <a:lnSpc>
                <a:spcPct val="107000"/>
              </a:lnSpc>
              <a:spcAft>
                <a:spcPts val="800"/>
              </a:spcAft>
            </a:pPr>
            <a:r>
              <a:rPr lang="en-CA" sz="2800" b="1" dirty="0">
                <a:latin typeface="Calibri" panose="020F0502020204030204" pitchFamily="34" charset="0"/>
                <a:ea typeface="Calibri" panose="020F0502020204030204" pitchFamily="34" charset="0"/>
                <a:cs typeface="Times New Roman" panose="02020603050405020304" pitchFamily="18" charset="0"/>
              </a:rPr>
              <a:t>Exception: </a:t>
            </a:r>
            <a:r>
              <a:rPr lang="en-CA" sz="2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If you are already receiving EI but your </a:t>
            </a:r>
            <a:r>
              <a:rPr lang="en-CA" sz="2800" b="1"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t>benefits end before October 3, 2020</a:t>
            </a:r>
            <a:r>
              <a:rPr lang="en-CA" sz="2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you can apply under CERB. Example: If your EI benefits will end on July 1, you can apply under CERB on July 2.  Provided, you are still unemployed on July 2.</a:t>
            </a:r>
            <a:endParaRPr lang="en-CA"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9688893" y="775855"/>
            <a:ext cx="1219306" cy="335309"/>
          </a:xfrm>
          <a:prstGeom prst="rect">
            <a:avLst/>
          </a:prstGeom>
        </p:spPr>
      </p:pic>
    </p:spTree>
    <p:extLst>
      <p:ext uri="{BB962C8B-B14F-4D97-AF65-F5344CB8AC3E}">
        <p14:creationId xmlns:p14="http://schemas.microsoft.com/office/powerpoint/2010/main" val="32522998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EI implications</a:t>
            </a:r>
            <a:endParaRPr lang="en-CA" dirty="0"/>
          </a:p>
        </p:txBody>
      </p:sp>
      <p:sp>
        <p:nvSpPr>
          <p:cNvPr id="3" name="Content Placeholder 2"/>
          <p:cNvSpPr>
            <a:spLocks noGrp="1"/>
          </p:cNvSpPr>
          <p:nvPr>
            <p:ph sz="quarter" idx="13"/>
          </p:nvPr>
        </p:nvSpPr>
        <p:spPr>
          <a:xfrm>
            <a:off x="913774" y="2050473"/>
            <a:ext cx="10363826" cy="3953163"/>
          </a:xfrm>
        </p:spPr>
        <p:txBody>
          <a:bodyPr>
            <a:normAutofit fontScale="85000" lnSpcReduction="20000"/>
          </a:bodyPr>
          <a:lstStyle/>
          <a:p>
            <a:pPr marL="0" lvl="0" indent="0">
              <a:buNone/>
            </a:pPr>
            <a:r>
              <a:rPr lang="en-CA" dirty="0" smtClean="0"/>
              <a:t>2. 	</a:t>
            </a:r>
            <a:r>
              <a:rPr lang="en-CA" sz="3000" cap="none" dirty="0" smtClean="0"/>
              <a:t>Those who have applied and application has not been processed yet, 	</a:t>
            </a:r>
            <a:r>
              <a:rPr lang="en-CA" sz="3000" b="1" cap="none" dirty="0" smtClean="0"/>
              <a:t>no need to re-apply for EI</a:t>
            </a:r>
            <a:endParaRPr lang="en-CA" sz="3000" cap="none" dirty="0" smtClean="0"/>
          </a:p>
          <a:p>
            <a:pPr marL="0" lvl="0" indent="0">
              <a:buNone/>
            </a:pPr>
            <a:r>
              <a:rPr lang="en-CA" sz="3000" cap="none" dirty="0" smtClean="0"/>
              <a:t>3. 	If you have applied and receive benefits under </a:t>
            </a:r>
            <a:r>
              <a:rPr lang="en-CA" sz="3000" b="1" cap="none" dirty="0" smtClean="0"/>
              <a:t>CERB for 16 weeks</a:t>
            </a:r>
            <a:r>
              <a:rPr lang="en-CA" sz="3000" cap="none" dirty="0" smtClean="0"/>
              <a:t>, 	and 	remains unemployed after this period, you can still access your 	regular EI 	benefits</a:t>
            </a:r>
          </a:p>
          <a:p>
            <a:pPr marL="0" lvl="0" indent="0">
              <a:buNone/>
            </a:pPr>
            <a:r>
              <a:rPr lang="en-CA" sz="3000" cap="none" dirty="0" smtClean="0"/>
              <a:t>	For example, if you started receiving CERB benefits on April 1 and 	remains unemployed on </a:t>
            </a:r>
            <a:r>
              <a:rPr lang="en-CA" sz="3000" cap="none" dirty="0"/>
              <a:t>J</a:t>
            </a:r>
            <a:r>
              <a:rPr lang="en-CA" sz="3000" cap="none" dirty="0" smtClean="0"/>
              <a:t>uly 22 (date 	around the 16-week mark), 	you can apply for your regular EI 	benefits after the 16-week CERB 	benefits expire</a:t>
            </a:r>
          </a:p>
          <a:p>
            <a:endParaRPr lang="en-CA" dirty="0"/>
          </a:p>
        </p:txBody>
      </p:sp>
      <p:pic>
        <p:nvPicPr>
          <p:cNvPr id="4" name="Picture 3"/>
          <p:cNvPicPr>
            <a:picLocks noChangeAspect="1"/>
          </p:cNvPicPr>
          <p:nvPr/>
        </p:nvPicPr>
        <p:blipFill>
          <a:blip r:embed="rId2"/>
          <a:stretch>
            <a:fillRect/>
          </a:stretch>
        </p:blipFill>
        <p:spPr>
          <a:xfrm>
            <a:off x="9605766" y="924545"/>
            <a:ext cx="1219306" cy="335309"/>
          </a:xfrm>
          <a:prstGeom prst="rect">
            <a:avLst/>
          </a:prstGeom>
        </p:spPr>
      </p:pic>
    </p:spTree>
    <p:extLst>
      <p:ext uri="{BB962C8B-B14F-4D97-AF65-F5344CB8AC3E}">
        <p14:creationId xmlns:p14="http://schemas.microsoft.com/office/powerpoint/2010/main" val="41207871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3775" y="618517"/>
            <a:ext cx="10364451" cy="5375883"/>
          </a:xfrm>
        </p:spPr>
        <p:txBody>
          <a:bodyPr>
            <a:normAutofit/>
          </a:bodyPr>
          <a:lstStyle/>
          <a:p>
            <a:r>
              <a:rPr lang="en-CA" dirty="0" smtClean="0"/>
              <a:t>Questions?</a:t>
            </a:r>
            <a:br>
              <a:rPr lang="en-CA" dirty="0" smtClean="0"/>
            </a:br>
            <a:r>
              <a:rPr lang="en-CA" dirty="0"/>
              <a:t/>
            </a:r>
            <a:br>
              <a:rPr lang="en-CA" dirty="0"/>
            </a:br>
            <a:r>
              <a:rPr lang="en-CA" dirty="0" smtClean="0"/>
              <a:t/>
            </a:r>
            <a:br>
              <a:rPr lang="en-CA" dirty="0" smtClean="0"/>
            </a:br>
            <a:r>
              <a:rPr lang="en-CA" sz="1800" cap="none" dirty="0" smtClean="0"/>
              <a:t>ActionDignity COVID 19 benefits navigator guide, April </a:t>
            </a:r>
            <a:r>
              <a:rPr lang="en-CA" sz="1800" cap="none" dirty="0" smtClean="0"/>
              <a:t>7, </a:t>
            </a:r>
            <a:r>
              <a:rPr lang="en-CA" sz="1800" cap="none" dirty="0" smtClean="0"/>
              <a:t>2020</a:t>
            </a:r>
            <a:br>
              <a:rPr lang="en-CA" sz="1800" cap="none" dirty="0" smtClean="0"/>
            </a:br>
            <a:r>
              <a:rPr lang="en-CA" sz="1800" cap="none" dirty="0" smtClean="0"/>
              <a:t>for questions and support, please email</a:t>
            </a:r>
            <a:r>
              <a:rPr lang="en-CA" sz="1800" cap="none" dirty="0" smtClean="0"/>
              <a:t>: Meriam,</a:t>
            </a:r>
            <a:r>
              <a:rPr lang="en-CA" sz="1800" cap="none" dirty="0" smtClean="0"/>
              <a:t/>
            </a:r>
            <a:br>
              <a:rPr lang="en-CA" sz="1800" cap="none" dirty="0" smtClean="0"/>
            </a:br>
            <a:r>
              <a:rPr lang="en-CA" sz="1800" cap="none" dirty="0" smtClean="0"/>
              <a:t> </a:t>
            </a:r>
            <a:r>
              <a:rPr lang="en-CA" sz="1800" cap="none" dirty="0" err="1" smtClean="0"/>
              <a:t>actiondignity</a:t>
            </a:r>
            <a:r>
              <a:rPr lang="en-CA" sz="1800" cap="none" dirty="0" smtClean="0"/>
              <a:t> at research.policy.educator@actiondignity.org</a:t>
            </a:r>
            <a:br>
              <a:rPr lang="en-CA" sz="1800" cap="none" dirty="0" smtClean="0"/>
            </a:br>
            <a:r>
              <a:rPr lang="en-CA" sz="1800" cap="none" dirty="0" smtClean="0"/>
              <a:t/>
            </a:r>
            <a:br>
              <a:rPr lang="en-CA" sz="1800" cap="none" dirty="0" smtClean="0"/>
            </a:br>
            <a:endParaRPr lang="en-CA" sz="1800" cap="none" dirty="0"/>
          </a:p>
        </p:txBody>
      </p:sp>
      <p:pic>
        <p:nvPicPr>
          <p:cNvPr id="5" name="Picture 4"/>
          <p:cNvPicPr>
            <a:picLocks noChangeAspect="1"/>
          </p:cNvPicPr>
          <p:nvPr/>
        </p:nvPicPr>
        <p:blipFill>
          <a:blip r:embed="rId2"/>
          <a:stretch>
            <a:fillRect/>
          </a:stretch>
        </p:blipFill>
        <p:spPr>
          <a:xfrm>
            <a:off x="8478928" y="1349418"/>
            <a:ext cx="1219306" cy="335309"/>
          </a:xfrm>
          <a:prstGeom prst="rect">
            <a:avLst/>
          </a:prstGeom>
        </p:spPr>
      </p:pic>
    </p:spTree>
    <p:extLst>
      <p:ext uri="{BB962C8B-B14F-4D97-AF65-F5344CB8AC3E}">
        <p14:creationId xmlns:p14="http://schemas.microsoft.com/office/powerpoint/2010/main" val="15837679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REference</a:t>
            </a:r>
            <a:r>
              <a:rPr lang="en-CA" dirty="0" smtClean="0"/>
              <a:t>: CANADA.CA &amp; CRA</a:t>
            </a:r>
            <a:endParaRPr lang="en-CA" dirty="0"/>
          </a:p>
        </p:txBody>
      </p:sp>
      <p:sp>
        <p:nvSpPr>
          <p:cNvPr id="3" name="Content Placeholder 2"/>
          <p:cNvSpPr>
            <a:spLocks noGrp="1"/>
          </p:cNvSpPr>
          <p:nvPr>
            <p:ph sz="quarter" idx="13"/>
          </p:nvPr>
        </p:nvSpPr>
        <p:spPr>
          <a:xfrm>
            <a:off x="913775" y="2496401"/>
            <a:ext cx="10363826" cy="3424107"/>
          </a:xfrm>
        </p:spPr>
        <p:txBody>
          <a:bodyPr/>
          <a:lstStyle/>
          <a:p>
            <a:pPr marL="0" indent="0">
              <a:buNone/>
            </a:pPr>
            <a:r>
              <a:rPr lang="en-CA" u="sng" dirty="0" smtClean="0">
                <a:hlinkClick r:id="rId2"/>
              </a:rPr>
              <a:t>A. </a:t>
            </a:r>
            <a:r>
              <a:rPr lang="en-CA" u="sng" dirty="0" err="1" smtClean="0">
                <a:hlinkClick r:id="rId2"/>
              </a:rPr>
              <a:t>LiNKS</a:t>
            </a:r>
            <a:r>
              <a:rPr lang="en-CA" u="sng" dirty="0" smtClean="0">
                <a:hlinkClick r:id="rId2"/>
              </a:rPr>
              <a:t>:</a:t>
            </a:r>
          </a:p>
          <a:p>
            <a:r>
              <a:rPr lang="en-CA" b="1" u="sng" dirty="0" smtClean="0">
                <a:hlinkClick r:id="rId2"/>
              </a:rPr>
              <a:t>CERB</a:t>
            </a:r>
            <a:r>
              <a:rPr lang="en-CA" b="1" u="sng" dirty="0" smtClean="0">
                <a:hlinkClick r:id="rId2"/>
              </a:rPr>
              <a:t>: </a:t>
            </a:r>
            <a:r>
              <a:rPr lang="en-CA" dirty="0" smtClean="0">
                <a:hlinkClick r:id="rId2"/>
              </a:rPr>
              <a:t>https://www.canada.ca/en/department-finance/economic-response-plan.html</a:t>
            </a:r>
            <a:endParaRPr lang="en-CA" dirty="0" smtClean="0"/>
          </a:p>
          <a:p>
            <a:r>
              <a:rPr lang="en-CA" dirty="0" smtClean="0"/>
              <a:t>CRA COVID-19</a:t>
            </a:r>
            <a:r>
              <a:rPr lang="en-CA" dirty="0"/>
              <a:t>: Changes to Canadian taxes and benefits : </a:t>
            </a:r>
            <a:r>
              <a:rPr lang="en-CA" dirty="0">
                <a:hlinkClick r:id="rId3"/>
              </a:rPr>
              <a:t>https://</a:t>
            </a:r>
            <a:r>
              <a:rPr lang="en-CA" dirty="0" smtClean="0">
                <a:hlinkClick r:id="rId3"/>
              </a:rPr>
              <a:t>www.canada.ca/en/revenue-agency/campaigns/covid-19-update.html</a:t>
            </a:r>
            <a:endParaRPr lang="en-CA" dirty="0" smtClean="0"/>
          </a:p>
          <a:p>
            <a:pPr marL="0" indent="0">
              <a:buNone/>
            </a:pPr>
            <a:r>
              <a:rPr lang="en-CA" dirty="0" smtClean="0"/>
              <a:t>B. Special assistance link:</a:t>
            </a:r>
          </a:p>
          <a:p>
            <a:pPr marL="0" indent="0">
              <a:buNone/>
            </a:pPr>
            <a:r>
              <a:rPr lang="en-CA" b="1" u="sng" dirty="0">
                <a:solidFill>
                  <a:srgbClr val="0563C1"/>
                </a:solidFill>
                <a:latin typeface="Calibri" panose="020F0502020204030204" pitchFamily="34" charset="0"/>
                <a:ea typeface="Calibri" panose="020F0502020204030204" pitchFamily="34" charset="0"/>
                <a:hlinkClick r:id="rId4" action="ppaction://hlinkfile"/>
              </a:rPr>
              <a:t>Canada.ca/service-</a:t>
            </a:r>
            <a:r>
              <a:rPr lang="en-CA" b="1" u="sng" dirty="0" err="1">
                <a:solidFill>
                  <a:srgbClr val="0563C1"/>
                </a:solidFill>
                <a:latin typeface="Calibri" panose="020F0502020204030204" pitchFamily="34" charset="0"/>
                <a:ea typeface="Calibri" panose="020F0502020204030204" pitchFamily="34" charset="0"/>
                <a:hlinkClick r:id="rId4" action="ppaction://hlinkfile"/>
              </a:rPr>
              <a:t>canada</a:t>
            </a:r>
            <a:r>
              <a:rPr lang="en-CA" b="1" u="sng" dirty="0">
                <a:solidFill>
                  <a:srgbClr val="0563C1"/>
                </a:solidFill>
                <a:latin typeface="Calibri" panose="020F0502020204030204" pitchFamily="34" charset="0"/>
                <a:ea typeface="Calibri" panose="020F0502020204030204" pitchFamily="34" charset="0"/>
                <a:hlinkClick r:id="rId4" action="ppaction://hlinkfile"/>
              </a:rPr>
              <a:t>-e-service</a:t>
            </a:r>
            <a:endParaRPr lang="en-CA" dirty="0" smtClean="0"/>
          </a:p>
          <a:p>
            <a:endParaRPr lang="en-CA" dirty="0"/>
          </a:p>
        </p:txBody>
      </p:sp>
      <p:pic>
        <p:nvPicPr>
          <p:cNvPr id="4" name="Picture 3"/>
          <p:cNvPicPr>
            <a:picLocks noChangeAspect="1"/>
          </p:cNvPicPr>
          <p:nvPr/>
        </p:nvPicPr>
        <p:blipFill>
          <a:blip r:embed="rId5"/>
          <a:stretch>
            <a:fillRect/>
          </a:stretch>
        </p:blipFill>
        <p:spPr>
          <a:xfrm>
            <a:off x="9494929" y="618517"/>
            <a:ext cx="1219306" cy="335309"/>
          </a:xfrm>
          <a:prstGeom prst="rect">
            <a:avLst/>
          </a:prstGeom>
        </p:spPr>
      </p:pic>
    </p:spTree>
    <p:extLst>
      <p:ext uri="{BB962C8B-B14F-4D97-AF65-F5344CB8AC3E}">
        <p14:creationId xmlns:p14="http://schemas.microsoft.com/office/powerpoint/2010/main" val="31551481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93964"/>
            <a:ext cx="10364451" cy="1394692"/>
          </a:xfrm>
        </p:spPr>
        <p:txBody>
          <a:bodyPr>
            <a:normAutofit fontScale="90000"/>
          </a:bodyPr>
          <a:lstStyle/>
          <a:p>
            <a:r>
              <a:rPr lang="en-CA" dirty="0" smtClean="0"/>
              <a:t>B. Special </a:t>
            </a:r>
            <a:r>
              <a:rPr lang="en-CA" dirty="0"/>
              <a:t>assistance link:</a:t>
            </a:r>
            <a:br>
              <a:rPr lang="en-CA" dirty="0"/>
            </a:br>
            <a:r>
              <a:rPr lang="en-CA" dirty="0"/>
              <a:t>Canada.ca/service-</a:t>
            </a:r>
            <a:r>
              <a:rPr lang="en-CA" dirty="0" err="1"/>
              <a:t>canada</a:t>
            </a:r>
            <a:r>
              <a:rPr lang="en-CA" dirty="0"/>
              <a:t>-e-service</a:t>
            </a:r>
            <a:br>
              <a:rPr lang="en-CA" dirty="0"/>
            </a:br>
            <a:endParaRPr lang="en-CA" dirty="0"/>
          </a:p>
        </p:txBody>
      </p:sp>
      <p:pic>
        <p:nvPicPr>
          <p:cNvPr id="4" name="Content Placeholder 3"/>
          <p:cNvPicPr>
            <a:picLocks noGrp="1" noChangeAspect="1"/>
          </p:cNvPicPr>
          <p:nvPr>
            <p:ph sz="quarter" idx="13"/>
          </p:nvPr>
        </p:nvPicPr>
        <p:blipFill>
          <a:blip r:embed="rId2"/>
          <a:stretch>
            <a:fillRect/>
          </a:stretch>
        </p:blipFill>
        <p:spPr>
          <a:xfrm>
            <a:off x="1025236" y="2041236"/>
            <a:ext cx="10252990" cy="4433455"/>
          </a:xfrm>
          <a:prstGeom prst="rect">
            <a:avLst/>
          </a:prstGeom>
        </p:spPr>
      </p:pic>
    </p:spTree>
    <p:extLst>
      <p:ext uri="{BB962C8B-B14F-4D97-AF65-F5344CB8AC3E}">
        <p14:creationId xmlns:p14="http://schemas.microsoft.com/office/powerpoint/2010/main" val="12363782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203201"/>
            <a:ext cx="10364451" cy="822036"/>
          </a:xfrm>
        </p:spPr>
        <p:txBody>
          <a:bodyPr>
            <a:normAutofit fontScale="90000"/>
          </a:bodyPr>
          <a:lstStyle/>
          <a:p>
            <a:r>
              <a:rPr lang="pt-BR" dirty="0"/>
              <a:t>B. Special assistance link:</a:t>
            </a:r>
            <a:br>
              <a:rPr lang="pt-BR" dirty="0"/>
            </a:br>
            <a:r>
              <a:rPr lang="pt-BR" dirty="0"/>
              <a:t>Canada.ca/service-canada-e-service</a:t>
            </a:r>
            <a:endParaRPr lang="en-CA" dirty="0"/>
          </a:p>
        </p:txBody>
      </p:sp>
      <p:pic>
        <p:nvPicPr>
          <p:cNvPr id="4" name="Content Placeholder 3"/>
          <p:cNvPicPr>
            <a:picLocks noGrp="1" noChangeAspect="1"/>
          </p:cNvPicPr>
          <p:nvPr>
            <p:ph sz="quarter" idx="13"/>
          </p:nvPr>
        </p:nvPicPr>
        <p:blipFill>
          <a:blip r:embed="rId2"/>
          <a:stretch>
            <a:fillRect/>
          </a:stretch>
        </p:blipFill>
        <p:spPr>
          <a:xfrm>
            <a:off x="913775" y="1117600"/>
            <a:ext cx="9643389" cy="5560291"/>
          </a:xfrm>
          <a:prstGeom prst="rect">
            <a:avLst/>
          </a:prstGeom>
        </p:spPr>
      </p:pic>
    </p:spTree>
    <p:extLst>
      <p:ext uri="{BB962C8B-B14F-4D97-AF65-F5344CB8AC3E}">
        <p14:creationId xmlns:p14="http://schemas.microsoft.com/office/powerpoint/2010/main" val="14787729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1053265"/>
          </a:xfrm>
        </p:spPr>
        <p:txBody>
          <a:bodyPr/>
          <a:lstStyle/>
          <a:p>
            <a:r>
              <a:rPr lang="en-CA" b="1" dirty="0" smtClean="0">
                <a:solidFill>
                  <a:srgbClr val="0070C0"/>
                </a:solidFill>
              </a:rPr>
              <a:t>Canada revenue agency </a:t>
            </a:r>
            <a:endParaRPr lang="en-CA" b="1" dirty="0">
              <a:solidFill>
                <a:srgbClr val="0070C0"/>
              </a:solidFill>
            </a:endParaRPr>
          </a:p>
        </p:txBody>
      </p:sp>
      <p:sp>
        <p:nvSpPr>
          <p:cNvPr id="3" name="Content Placeholder 2"/>
          <p:cNvSpPr>
            <a:spLocks noGrp="1"/>
          </p:cNvSpPr>
          <p:nvPr>
            <p:ph sz="quarter" idx="13"/>
          </p:nvPr>
        </p:nvSpPr>
        <p:spPr>
          <a:xfrm>
            <a:off x="913774" y="1791855"/>
            <a:ext cx="10363826" cy="4590471"/>
          </a:xfrm>
        </p:spPr>
        <p:txBody>
          <a:bodyPr>
            <a:normAutofit/>
          </a:bodyPr>
          <a:lstStyle/>
          <a:p>
            <a:pPr marL="0" indent="0">
              <a:buNone/>
            </a:pPr>
            <a:r>
              <a:rPr lang="en-CA" b="1" dirty="0"/>
              <a:t>April 3, 2020</a:t>
            </a:r>
          </a:p>
          <a:p>
            <a:pPr>
              <a:buFont typeface="Wingdings" panose="05000000000000000000" pitchFamily="2" charset="2"/>
              <a:buChar char="§"/>
            </a:pPr>
            <a:r>
              <a:rPr lang="en-CA" dirty="0"/>
              <a:t>The Agency has updated information on the </a:t>
            </a:r>
            <a:r>
              <a:rPr lang="en-CA" dirty="0">
                <a:hlinkClick r:id="rId2"/>
              </a:rPr>
              <a:t>Canada Emergency Response Benefit</a:t>
            </a:r>
            <a:r>
              <a:rPr lang="en-CA" dirty="0"/>
              <a:t>, and the </a:t>
            </a:r>
            <a:r>
              <a:rPr lang="en-CA" dirty="0">
                <a:hlinkClick r:id="rId2"/>
              </a:rPr>
              <a:t>Goods and services tax/harmonized sales tax (GST/HST) credit payment amounts</a:t>
            </a:r>
            <a:r>
              <a:rPr lang="en-CA" dirty="0"/>
              <a:t>.</a:t>
            </a:r>
          </a:p>
          <a:p>
            <a:pPr>
              <a:buFont typeface="Wingdings" panose="05000000000000000000" pitchFamily="2" charset="2"/>
              <a:buChar char="§"/>
            </a:pPr>
            <a:r>
              <a:rPr lang="en-CA" dirty="0" smtClean="0"/>
              <a:t>You </a:t>
            </a:r>
            <a:r>
              <a:rPr lang="en-CA" dirty="0"/>
              <a:t>can now sign up for </a:t>
            </a:r>
            <a:r>
              <a:rPr lang="en-CA" dirty="0">
                <a:hlinkClick r:id="rId3"/>
              </a:rPr>
              <a:t>direct deposit</a:t>
            </a:r>
            <a:r>
              <a:rPr lang="en-CA" dirty="0"/>
              <a:t> or change your account information through many financial institutions.</a:t>
            </a:r>
          </a:p>
          <a:p>
            <a:pPr marL="0" indent="0">
              <a:buNone/>
            </a:pPr>
            <a:r>
              <a:rPr lang="en-CA" b="1" dirty="0"/>
              <a:t>March 31, 2020</a:t>
            </a:r>
          </a:p>
          <a:p>
            <a:pPr>
              <a:buFont typeface="Wingdings" panose="05000000000000000000" pitchFamily="2" charset="2"/>
              <a:buChar char="§"/>
            </a:pPr>
            <a:r>
              <a:rPr lang="en-CA" dirty="0"/>
              <a:t>The Agency has published information on the </a:t>
            </a:r>
            <a:r>
              <a:rPr lang="en-CA" dirty="0">
                <a:hlinkClick r:id="rId4"/>
              </a:rPr>
              <a:t>Deferral of GST/HST Remittances.</a:t>
            </a:r>
            <a:endParaRPr lang="en-CA" dirty="0"/>
          </a:p>
          <a:p>
            <a:pPr marL="0" indent="0">
              <a:buNone/>
            </a:pPr>
            <a:r>
              <a:rPr lang="en-CA" b="1" dirty="0"/>
              <a:t>March 30, 2020</a:t>
            </a:r>
          </a:p>
          <a:p>
            <a:pPr>
              <a:buFont typeface="Wingdings" panose="05000000000000000000" pitchFamily="2" charset="2"/>
              <a:buChar char="§"/>
            </a:pPr>
            <a:r>
              <a:rPr lang="en-CA" dirty="0"/>
              <a:t>The Agency has updated information on </a:t>
            </a:r>
            <a:r>
              <a:rPr lang="en-CA" dirty="0">
                <a:hlinkClick r:id="rId5"/>
              </a:rPr>
              <a:t>income tax filing and payment dates</a:t>
            </a:r>
            <a:r>
              <a:rPr lang="en-CA" dirty="0"/>
              <a:t>.</a:t>
            </a:r>
          </a:p>
          <a:p>
            <a:pPr>
              <a:buFont typeface="Wingdings" panose="05000000000000000000" pitchFamily="2" charset="2"/>
              <a:buChar char="§"/>
            </a:pPr>
            <a:endParaRPr lang="en-CA" dirty="0"/>
          </a:p>
        </p:txBody>
      </p:sp>
    </p:spTree>
    <p:extLst>
      <p:ext uri="{BB962C8B-B14F-4D97-AF65-F5344CB8AC3E}">
        <p14:creationId xmlns:p14="http://schemas.microsoft.com/office/powerpoint/2010/main" val="22308452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785410"/>
          </a:xfrm>
        </p:spPr>
        <p:txBody>
          <a:bodyPr/>
          <a:lstStyle/>
          <a:p>
            <a:r>
              <a:rPr lang="en-CA" b="1" dirty="0" smtClean="0">
                <a:solidFill>
                  <a:srgbClr val="0070C0"/>
                </a:solidFill>
              </a:rPr>
              <a:t>Canada revenue agency</a:t>
            </a:r>
            <a:endParaRPr lang="en-CA" b="1" dirty="0">
              <a:solidFill>
                <a:srgbClr val="0070C0"/>
              </a:solidFill>
            </a:endParaRPr>
          </a:p>
        </p:txBody>
      </p:sp>
      <p:pic>
        <p:nvPicPr>
          <p:cNvPr id="4" name="Content Placeholder 3"/>
          <p:cNvPicPr>
            <a:picLocks noGrp="1" noChangeAspect="1"/>
          </p:cNvPicPr>
          <p:nvPr>
            <p:ph sz="quarter" idx="13"/>
          </p:nvPr>
        </p:nvPicPr>
        <p:blipFill>
          <a:blip r:embed="rId2"/>
          <a:stretch>
            <a:fillRect/>
          </a:stretch>
        </p:blipFill>
        <p:spPr>
          <a:xfrm>
            <a:off x="913775" y="1708727"/>
            <a:ext cx="9587969" cy="4802909"/>
          </a:xfrm>
          <a:prstGeom prst="rect">
            <a:avLst/>
          </a:prstGeom>
        </p:spPr>
      </p:pic>
    </p:spTree>
    <p:extLst>
      <p:ext uri="{BB962C8B-B14F-4D97-AF65-F5344CB8AC3E}">
        <p14:creationId xmlns:p14="http://schemas.microsoft.com/office/powerpoint/2010/main" val="2241956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b="1" dirty="0">
                <a:solidFill>
                  <a:srgbClr val="0070C0"/>
                </a:solidFill>
              </a:rPr>
              <a:t>Canada revenue agency: </a:t>
            </a:r>
            <a:r>
              <a:rPr lang="en-CA" b="1" dirty="0">
                <a:solidFill>
                  <a:srgbClr val="00B050"/>
                </a:solidFill>
              </a:rPr>
              <a:t>online registration</a:t>
            </a:r>
            <a:endParaRPr lang="en-CA" dirty="0"/>
          </a:p>
        </p:txBody>
      </p:sp>
      <p:sp>
        <p:nvSpPr>
          <p:cNvPr id="8" name="Text Placeholder 7"/>
          <p:cNvSpPr>
            <a:spLocks noGrp="1"/>
          </p:cNvSpPr>
          <p:nvPr>
            <p:ph type="body" idx="1"/>
          </p:nvPr>
        </p:nvSpPr>
        <p:spPr/>
        <p:txBody>
          <a:bodyPr/>
          <a:lstStyle/>
          <a:p>
            <a:r>
              <a:rPr lang="en-CA" dirty="0" smtClean="0"/>
              <a:t>Step 1</a:t>
            </a:r>
            <a:endParaRPr lang="en-CA" dirty="0"/>
          </a:p>
        </p:txBody>
      </p:sp>
      <p:sp>
        <p:nvSpPr>
          <p:cNvPr id="10" name="Content Placeholder 9"/>
          <p:cNvSpPr>
            <a:spLocks noGrp="1"/>
          </p:cNvSpPr>
          <p:nvPr>
            <p:ph sz="quarter" idx="13"/>
          </p:nvPr>
        </p:nvSpPr>
        <p:spPr/>
        <p:txBody>
          <a:bodyPr/>
          <a:lstStyle/>
          <a:p>
            <a:pPr marL="0" indent="0">
              <a:buNone/>
            </a:pPr>
            <a:r>
              <a:rPr lang="en-CA" dirty="0"/>
              <a:t>Prepare your </a:t>
            </a:r>
            <a:r>
              <a:rPr lang="en-CA" dirty="0" smtClean="0"/>
              <a:t>documents</a:t>
            </a:r>
          </a:p>
          <a:p>
            <a:endParaRPr lang="en-CA" dirty="0"/>
          </a:p>
          <a:p>
            <a:r>
              <a:rPr lang="en-CA" dirty="0" smtClean="0"/>
              <a:t>social </a:t>
            </a:r>
            <a:r>
              <a:rPr lang="en-CA" dirty="0"/>
              <a:t>insurance </a:t>
            </a:r>
            <a:r>
              <a:rPr lang="en-CA" dirty="0" smtClean="0"/>
              <a:t>number</a:t>
            </a:r>
          </a:p>
          <a:p>
            <a:r>
              <a:rPr lang="en-CA" dirty="0" smtClean="0"/>
              <a:t>2018 </a:t>
            </a:r>
            <a:r>
              <a:rPr lang="en-CA" dirty="0"/>
              <a:t>tax return, line </a:t>
            </a:r>
            <a:r>
              <a:rPr lang="en-CA" dirty="0" smtClean="0"/>
              <a:t>10100</a:t>
            </a:r>
            <a:endParaRPr lang="en-CA" dirty="0"/>
          </a:p>
        </p:txBody>
      </p:sp>
      <p:sp>
        <p:nvSpPr>
          <p:cNvPr id="9" name="Text Placeholder 8"/>
          <p:cNvSpPr>
            <a:spLocks noGrp="1"/>
          </p:cNvSpPr>
          <p:nvPr>
            <p:ph type="body" sz="quarter" idx="3"/>
          </p:nvPr>
        </p:nvSpPr>
        <p:spPr/>
        <p:txBody>
          <a:bodyPr/>
          <a:lstStyle/>
          <a:p>
            <a:r>
              <a:rPr lang="en-CA" dirty="0" smtClean="0"/>
              <a:t>Step 2: click </a:t>
            </a:r>
            <a:r>
              <a:rPr lang="en-CA" b="1" dirty="0" smtClean="0">
                <a:solidFill>
                  <a:srgbClr val="7030A0"/>
                </a:solidFill>
              </a:rPr>
              <a:t>CRA register</a:t>
            </a:r>
            <a:endParaRPr lang="en-CA" b="1" dirty="0">
              <a:solidFill>
                <a:srgbClr val="7030A0"/>
              </a:solidFill>
            </a:endParaRPr>
          </a:p>
        </p:txBody>
      </p:sp>
      <p:pic>
        <p:nvPicPr>
          <p:cNvPr id="7" name="Content Placeholder 6"/>
          <p:cNvPicPr>
            <a:picLocks noGrp="1" noChangeAspect="1"/>
          </p:cNvPicPr>
          <p:nvPr>
            <p:ph sz="quarter" idx="14"/>
          </p:nvPr>
        </p:nvPicPr>
        <p:blipFill rotWithShape="1">
          <a:blip r:embed="rId2"/>
          <a:stretch/>
        </p:blipFill>
        <p:spPr>
          <a:xfrm>
            <a:off x="6172200" y="3251312"/>
            <a:ext cx="5105400" cy="2339750"/>
          </a:xfrm>
          <a:prstGeom prst="rect">
            <a:avLst/>
          </a:prstGeom>
        </p:spPr>
      </p:pic>
    </p:spTree>
    <p:extLst>
      <p:ext uri="{BB962C8B-B14F-4D97-AF65-F5344CB8AC3E}">
        <p14:creationId xmlns:p14="http://schemas.microsoft.com/office/powerpoint/2010/main" val="163150305"/>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TM04033925[[fn=Droplet]]</Template>
  <TotalTime>604</TotalTime>
  <Words>2109</Words>
  <Application>Microsoft Office PowerPoint</Application>
  <PresentationFormat>Widescreen</PresentationFormat>
  <Paragraphs>152</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Times New Roman</vt:lpstr>
      <vt:lpstr>Tw Cen MT</vt:lpstr>
      <vt:lpstr>Wingdings</vt:lpstr>
      <vt:lpstr>Droplet</vt:lpstr>
      <vt:lpstr>CERB &amp; SOCIAL SUPPORTS NAVIGATOR BRIEFING current as of 07 april 2020</vt:lpstr>
      <vt:lpstr>Big picture </vt:lpstr>
      <vt:lpstr>FEDERAL GOV’t economic RESPONSE</vt:lpstr>
      <vt:lpstr>REference: CANADA.CA &amp; CRA</vt:lpstr>
      <vt:lpstr>B. Special assistance link: Canada.ca/service-canada-e-service </vt:lpstr>
      <vt:lpstr>B. Special assistance link: Canada.ca/service-canada-e-service</vt:lpstr>
      <vt:lpstr>Canada revenue agency </vt:lpstr>
      <vt:lpstr>Canada revenue agency</vt:lpstr>
      <vt:lpstr>Canada revenue agency: online registration</vt:lpstr>
      <vt:lpstr>PowerPoint Presentation</vt:lpstr>
      <vt:lpstr>PowerPoint Presentation</vt:lpstr>
      <vt:lpstr>INCREASING CHILD BENEFIT</vt:lpstr>
      <vt:lpstr>PowerPoint Presentation</vt:lpstr>
      <vt:lpstr>PowerPoint Presentation</vt:lpstr>
      <vt:lpstr>CANADA EMERGENCY RESPONSE BENEFIT  CERB</vt:lpstr>
      <vt:lpstr>Main features</vt:lpstr>
      <vt:lpstr>CERB:          ELIGIBLE WORKERS</vt:lpstr>
      <vt:lpstr>PowerPoint Presentation</vt:lpstr>
      <vt:lpstr>PowerPoint Presentation</vt:lpstr>
      <vt:lpstr>CERB:           ELIGIBILITY</vt:lpstr>
      <vt:lpstr>PowerPoint Presentation</vt:lpstr>
      <vt:lpstr>$5,000     Earned income</vt:lpstr>
      <vt:lpstr>PERSONAL SITUATION to ACCESS CERB</vt:lpstr>
      <vt:lpstr>Situation a</vt:lpstr>
      <vt:lpstr>ANSWER</vt:lpstr>
      <vt:lpstr>PowerPoint Presentation</vt:lpstr>
      <vt:lpstr>Cerb beneficiaries: REVIEW</vt:lpstr>
      <vt:lpstr>SITUATION b:   children who are sick or AT HOME because of school and daycare closures </vt:lpstr>
      <vt:lpstr>Situation c Wage earners/Contract workers  who would not otherwise be eligible for EI </vt:lpstr>
      <vt:lpstr>Situation d wage earners with 2 or more jobs!!</vt:lpstr>
      <vt:lpstr>reference: Canada.ca </vt:lpstr>
      <vt:lpstr>PowerPoint Presentation</vt:lpstr>
      <vt:lpstr>EI implications</vt:lpstr>
      <vt:lpstr>Questions?   ActionDignity COVID 19 benefits navigator guide, April 7, 2020 for questions and support, please email: Meriam,  actiondignity at research.policy.educator@actiondignity.org  </vt:lpstr>
    </vt:vector>
  </TitlesOfParts>
  <Company>University of Calgary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CERB SYSTEM BRIEFing</dc:title>
  <dc:creator>William Holden</dc:creator>
  <cp:lastModifiedBy>William Holden</cp:lastModifiedBy>
  <cp:revision>49</cp:revision>
  <dcterms:created xsi:type="dcterms:W3CDTF">2020-03-27T21:34:21Z</dcterms:created>
  <dcterms:modified xsi:type="dcterms:W3CDTF">2020-04-07T20:07:48Z</dcterms:modified>
</cp:coreProperties>
</file>