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27.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5"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EB Garamond" pitchFamily="2" charset="0"/>
      <p:regular r:id="rId56"/>
      <p:bold r:id="rId57"/>
      <p:italic r:id="rId58"/>
      <p:boldItalic r:id="rId59"/>
    </p:embeddedFont>
    <p:embeddedFont>
      <p:font typeface="Proxima Nova" panose="02000506030000020004" pitchFamily="2" charset="0"/>
      <p:regular r:id="rId60"/>
      <p:bold r:id="rId61"/>
      <p:italic r:id="rId62"/>
      <p:boldItalic r:id="rId63"/>
    </p:embeddedFont>
    <p:embeddedFont>
      <p:font typeface="Proxima Nova Semibold" panose="02000506030000020004"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Roboto Medium" panose="02000000000000000000" pitchFamily="2" charset="0"/>
      <p:regular r:id="rId72"/>
      <p:bold r:id="rId73"/>
      <p:italic r:id="rId74"/>
      <p:boldItalic r:id="rId75"/>
    </p:embeddedFont>
    <p:embeddedFont>
      <p:font typeface="Roboto Thin" panose="02000000000000000000" pitchFamily="2" charset="0"/>
      <p:regular r:id="rId76"/>
      <p:bold r:id="rId77"/>
      <p:italic r:id="rId78"/>
      <p:boldItalic r:id="rId79"/>
    </p:embeddedFont>
    <p:embeddedFont>
      <p:font typeface="Spartan" pitchFamily="2" charset="77"/>
      <p:regular r:id="rId80"/>
      <p:bold r:id="rId81"/>
    </p:embeddedFont>
    <p:embeddedFont>
      <p:font typeface="Spartan Thin" pitchFamily="2" charset="77"/>
      <p:regular r:id="rId82"/>
      <p:bold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ia+mcQhW+MG9tgRz98RClzA/9E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9FE123-1CED-4FBC-B697-FD644E0BCD2B}">
  <a:tblStyle styleId="{509FE123-1CED-4FBC-B697-FD644E0BCD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7279"/>
  </p:normalViewPr>
  <p:slideViewPr>
    <p:cSldViewPr snapToGrid="0" snapToObjects="1">
      <p:cViewPr varScale="1">
        <p:scale>
          <a:sx n="97" d="100"/>
          <a:sy n="97" d="100"/>
        </p:scale>
        <p:origin x="17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84" Type="http://customschemas.google.com/relationships/presentationmetadata" Target="metadata"/><Relationship Id="rId89" Type="http://schemas.openxmlformats.org/officeDocument/2006/relationships/customXml" Target="../customXml/item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 Target="slides/slide4.xml"/><Relationship Id="rId90" Type="http://schemas.openxmlformats.org/officeDocument/2006/relationships/customXml" Target="../customXml/item2.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font" Target="fonts/font32.fntdata"/><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5.fntdata"/><Relationship Id="rId87" Type="http://schemas.openxmlformats.org/officeDocument/2006/relationships/theme" Target="theme/theme1.xml"/><Relationship Id="rId61" Type="http://schemas.openxmlformats.org/officeDocument/2006/relationships/font" Target="fonts/font10.fntdata"/><Relationship Id="rId82" Type="http://schemas.openxmlformats.org/officeDocument/2006/relationships/font" Target="fonts/font31.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 name="Google Shape;71;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2f970c548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2f970c548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g72f970c548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324af7e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324af7e2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rgbClr val="333333"/>
              </a:solidFill>
              <a:highlight>
                <a:srgbClr val="FFFFFF"/>
              </a:highlight>
              <a:latin typeface="Arial"/>
              <a:ea typeface="Arial"/>
              <a:cs typeface="Arial"/>
              <a:sym typeface="Arial"/>
            </a:endParaRPr>
          </a:p>
        </p:txBody>
      </p:sp>
      <p:sp>
        <p:nvSpPr>
          <p:cNvPr id="192" name="Google Shape;192;g8324af7e2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3044254a1_0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3044254a1_0_5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2" name="Google Shape;202;g73044254a1_0_5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324af7e22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8324af7e22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g8324af7e22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2f970c548_1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2f970c548_1_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72f970c548_1_4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2f752b61b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82f752b61b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rgbClr val="000000"/>
              </a:solidFill>
            </a:endParaRPr>
          </a:p>
        </p:txBody>
      </p:sp>
      <p:sp>
        <p:nvSpPr>
          <p:cNvPr id="227" name="Google Shape;227;g82f752b61b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2f752b61b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2f752b61b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 name="Google Shape;238;g82f752b61b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72f970c548_1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72f970c548_1_4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g72f970c548_1_4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3044254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3044254a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7" name="Google Shape;257;g73044254a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73044254a1_0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73044254a1_0_3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g73044254a1_0_3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2f752b61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2f752b61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g82f752b61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324af7e22_4_8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324af7e22_4_8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g8324af7e22_4_8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8324af7e22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8324af7e22_2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4" name="Google Shape;314;g8324af7e22_2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319c01acf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319c01acf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2" name="Google Shape;322;g8319c01acf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324af7e22_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324af7e22_2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1" name="Google Shape;331;g8324af7e22_2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344b81e2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344b81e2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39" name="Google Shape;339;g8344b81e2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73044254a1_0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73044254a1_0_3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g73044254a1_0_3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324af7e22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324af7e22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4" name="Google Shape;354;g8324af7e22_2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344b81e2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344b81e2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64" name="Google Shape;364;g8344b81e2a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324af7e22_2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324af7e22_2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9" name="Google Shape;369;g8324af7e22_2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73044254a1_0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73044254a1_0_3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6" name="Google Shape;376;g73044254a1_0_3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324af7e22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324af7e22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g8324af7e22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8344b81e2a_1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8344b81e2a_1_5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84" name="Google Shape;384;g8344b81e2a_1_5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324af7e22_4_1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324af7e22_4_15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1" name="Google Shape;391;g8324af7e22_4_15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319c01acf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8319c01acf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00" name="Google Shape;400;g8319c01acf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8319c01acf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8319c01acf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0" name="Google Shape;420;g8319c01acf_0_3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73044254a1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73044254a1_0_4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914400" lvl="1" indent="-314325" algn="l" rtl="0">
              <a:spcBef>
                <a:spcPts val="0"/>
              </a:spcBef>
              <a:spcAft>
                <a:spcPts val="0"/>
              </a:spcAft>
              <a:buClr>
                <a:srgbClr val="282828"/>
              </a:buClr>
              <a:buSzPts val="1350"/>
              <a:buFont typeface="Times New Roman"/>
              <a:buAutoNum type="alphaLcPeriod"/>
            </a:pPr>
            <a:endParaRPr sz="1350" dirty="0">
              <a:solidFill>
                <a:srgbClr val="282828"/>
              </a:solidFill>
              <a:latin typeface="Times New Roman"/>
              <a:ea typeface="Times New Roman"/>
              <a:cs typeface="Times New Roman"/>
              <a:sym typeface="Times New Roman"/>
            </a:endParaRPr>
          </a:p>
        </p:txBody>
      </p:sp>
      <p:sp>
        <p:nvSpPr>
          <p:cNvPr id="431" name="Google Shape;431;g73044254a1_0_4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836fcc1061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836fcc1061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2" name="Google Shape;452;g836fcc1061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2f752b61b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2f752b61b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9" name="Google Shape;459;g82f752b61b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73044254a1_0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73044254a1_0_3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6" name="Google Shape;466;g73044254a1_0_3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3044254a1_0_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73044254a1_0_3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5" name="Google Shape;475;g73044254a1_0_3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3044254a1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73044254a1_0_3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2" name="Google Shape;482;g73044254a1_0_3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324af7e2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324af7e22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94" name="Google Shape;94;g8324af7e22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73044254a1_0_5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73044254a1_0_5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2" name="Google Shape;492;g73044254a1_0_5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73044254a1_0_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73044254a1_0_4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1" name="Google Shape;501;g73044254a1_0_4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8344b81e2a_1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8344b81e2a_1_4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3" name="Google Shape;513;g8344b81e2a_1_4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82f752b61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82f752b61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1" name="Google Shape;521;g82f752b61b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2f752b61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2f752b61b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0" name="Google Shape;530;g82f752b61b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8344b81e2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8344b81e2a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9" name="Google Shape;539;g8344b81e2a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736cf88e1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736cf88e1f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7" name="Google Shape;547;g736cf88e1f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73044254a1_0_4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73044254a1_0_4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4" name="Google Shape;554;g73044254a1_0_4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8379ea3977_7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8379ea3977_7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8379ea3977_7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379ea3977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379ea3977_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8379ea3977_7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2f752b61b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2f752b61b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g82f752b61b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2f970c548_1_6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72f970c548_1_6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g72f970c548_1_6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2f752b61b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2f752b61b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g82f752b61b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2f970c548_1_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2f970c548_1_5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7" name="Google Shape;137;g72f970c548_1_5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2f970c548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2f970c548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g72f970c548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g833806a692_0_8"/>
          <p:cNvSpPr txBox="1">
            <a:spLocks noGrp="1"/>
          </p:cNvSpPr>
          <p:nvPr>
            <p:ph type="ctrTitle"/>
          </p:nvPr>
        </p:nvSpPr>
        <p:spPr>
          <a:xfrm>
            <a:off x="1261872" y="758952"/>
            <a:ext cx="9418200" cy="40416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chemeClr val="lt1"/>
              </a:buClr>
              <a:buSzPts val="7200"/>
              <a:buFont typeface="Spartan"/>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g833806a692_0_8"/>
          <p:cNvSpPr txBox="1">
            <a:spLocks noGrp="1"/>
          </p:cNvSpPr>
          <p:nvPr>
            <p:ph type="subTitle" idx="1"/>
          </p:nvPr>
        </p:nvSpPr>
        <p:spPr>
          <a:xfrm>
            <a:off x="1261872" y="4800600"/>
            <a:ext cx="9418200" cy="1691700"/>
          </a:xfrm>
          <a:prstGeom prst="rect">
            <a:avLst/>
          </a:prstGeom>
          <a:noFill/>
          <a:ln>
            <a:noFill/>
          </a:ln>
        </p:spPr>
        <p:txBody>
          <a:bodyPr spcFirstLastPara="1" wrap="square" lIns="91425" tIns="45700" rIns="91425" bIns="45700" anchor="t" anchorCtr="0">
            <a:noAutofit/>
          </a:bodyPr>
          <a:lstStyle>
            <a:lvl1pPr lvl="0" algn="l">
              <a:lnSpc>
                <a:spcPct val="95000"/>
              </a:lnSpc>
              <a:spcBef>
                <a:spcPts val="1400"/>
              </a:spcBef>
              <a:spcAft>
                <a:spcPts val="0"/>
              </a:spcAft>
              <a:buSzPts val="1760"/>
              <a:buNone/>
              <a:defRPr sz="2200">
                <a:solidFill>
                  <a:schemeClr val="lt1"/>
                </a:solidFill>
              </a:defRPr>
            </a:lvl1pPr>
            <a:lvl2pPr lvl="1" algn="ctr">
              <a:lnSpc>
                <a:spcPct val="90000"/>
              </a:lnSpc>
              <a:spcBef>
                <a:spcPts val="300"/>
              </a:spcBef>
              <a:spcAft>
                <a:spcPts val="0"/>
              </a:spcAft>
              <a:buSzPts val="2200"/>
              <a:buNone/>
              <a:defRPr sz="2200"/>
            </a:lvl2pPr>
            <a:lvl3pPr lvl="2" algn="ctr">
              <a:lnSpc>
                <a:spcPct val="90000"/>
              </a:lnSpc>
              <a:spcBef>
                <a:spcPts val="300"/>
              </a:spcBef>
              <a:spcAft>
                <a:spcPts val="0"/>
              </a:spcAft>
              <a:buSzPts val="2200"/>
              <a:buNone/>
              <a:defRPr sz="2200"/>
            </a:lvl3pPr>
            <a:lvl4pPr lvl="3" algn="ctr">
              <a:lnSpc>
                <a:spcPct val="90000"/>
              </a:lnSpc>
              <a:spcBef>
                <a:spcPts val="300"/>
              </a:spcBef>
              <a:spcAft>
                <a:spcPts val="0"/>
              </a:spcAft>
              <a:buSzPts val="2000"/>
              <a:buNone/>
              <a:defRPr sz="2000"/>
            </a:lvl4pPr>
            <a:lvl5pPr lvl="4" algn="ctr">
              <a:lnSpc>
                <a:spcPct val="90000"/>
              </a:lnSpc>
              <a:spcBef>
                <a:spcPts val="300"/>
              </a:spcBef>
              <a:spcAft>
                <a:spcPts val="0"/>
              </a:spcAft>
              <a:buSzPts val="2000"/>
              <a:buNone/>
              <a:defRPr sz="2000"/>
            </a:lvl5pPr>
            <a:lvl6pPr lvl="5" algn="ctr">
              <a:lnSpc>
                <a:spcPct val="90000"/>
              </a:lnSpc>
              <a:spcBef>
                <a:spcPts val="300"/>
              </a:spcBef>
              <a:spcAft>
                <a:spcPts val="0"/>
              </a:spcAft>
              <a:buSzPts val="2000"/>
              <a:buNone/>
              <a:defRPr sz="2000"/>
            </a:lvl6pPr>
            <a:lvl7pPr lvl="6" algn="ctr">
              <a:lnSpc>
                <a:spcPct val="90000"/>
              </a:lnSpc>
              <a:spcBef>
                <a:spcPts val="300"/>
              </a:spcBef>
              <a:spcAft>
                <a:spcPts val="0"/>
              </a:spcAft>
              <a:buSzPts val="2000"/>
              <a:buNone/>
              <a:defRPr sz="2000"/>
            </a:lvl7pPr>
            <a:lvl8pPr lvl="7" algn="ctr">
              <a:lnSpc>
                <a:spcPct val="90000"/>
              </a:lnSpc>
              <a:spcBef>
                <a:spcPts val="300"/>
              </a:spcBef>
              <a:spcAft>
                <a:spcPts val="0"/>
              </a:spcAft>
              <a:buSzPts val="2000"/>
              <a:buNone/>
              <a:defRPr sz="2000"/>
            </a:lvl8pPr>
            <a:lvl9pPr lvl="8" algn="ctr">
              <a:lnSpc>
                <a:spcPct val="90000"/>
              </a:lnSpc>
              <a:spcBef>
                <a:spcPts val="300"/>
              </a:spcBef>
              <a:spcAft>
                <a:spcPts val="300"/>
              </a:spcAft>
              <a:buSzPts val="2000"/>
              <a:buNone/>
              <a:defRPr sz="2000"/>
            </a:lvl9pPr>
          </a:lstStyle>
          <a:p>
            <a:endParaRPr/>
          </a:p>
        </p:txBody>
      </p:sp>
      <p:sp>
        <p:nvSpPr>
          <p:cNvPr id="20" name="Google Shape;20;g833806a692_0_8"/>
          <p:cNvSpPr txBox="1">
            <a:spLocks noGrp="1"/>
          </p:cNvSpPr>
          <p:nvPr>
            <p:ph type="dt" idx="10"/>
          </p:nvPr>
        </p:nvSpPr>
        <p:spPr>
          <a:xfrm rot="-5400000">
            <a:off x="10797529" y="998549"/>
            <a:ext cx="19050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g833806a692_0_8"/>
          <p:cNvSpPr txBox="1">
            <a:spLocks noGrp="1"/>
          </p:cNvSpPr>
          <p:nvPr>
            <p:ph type="ftr" idx="11"/>
          </p:nvPr>
        </p:nvSpPr>
        <p:spPr>
          <a:xfrm rot="-5400000">
            <a:off x="9959328" y="4046550"/>
            <a:ext cx="3581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g833806a692_0_8"/>
          <p:cNvSpPr txBox="1">
            <a:spLocks noGrp="1"/>
          </p:cNvSpPr>
          <p:nvPr>
            <p:ph type="sldNum" idx="12"/>
          </p:nvPr>
        </p:nvSpPr>
        <p:spPr>
          <a:xfrm>
            <a:off x="11292840" y="6172200"/>
            <a:ext cx="914400" cy="593700"/>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sz="3600" b="0" i="0" u="none" strike="noStrike" cap="none">
                <a:solidFill>
                  <a:schemeClr val="lt1"/>
                </a:solidFill>
                <a:latin typeface="Spartan"/>
                <a:ea typeface="Spartan"/>
                <a:cs typeface="Spartan"/>
                <a:sym typeface="Spartan"/>
              </a:defRPr>
            </a:lvl1pPr>
            <a:lvl2pPr marL="0" lvl="1" indent="0" algn="ctr">
              <a:spcBef>
                <a:spcPts val="0"/>
              </a:spcBef>
              <a:buNone/>
              <a:defRPr sz="3600" b="0" i="0" u="none" strike="noStrike" cap="none">
                <a:solidFill>
                  <a:schemeClr val="lt1"/>
                </a:solidFill>
                <a:latin typeface="Spartan"/>
                <a:ea typeface="Spartan"/>
                <a:cs typeface="Spartan"/>
                <a:sym typeface="Spartan"/>
              </a:defRPr>
            </a:lvl2pPr>
            <a:lvl3pPr marL="0" lvl="2" indent="0" algn="ctr">
              <a:spcBef>
                <a:spcPts val="0"/>
              </a:spcBef>
              <a:buNone/>
              <a:defRPr sz="3600" b="0" i="0" u="none" strike="noStrike" cap="none">
                <a:solidFill>
                  <a:schemeClr val="lt1"/>
                </a:solidFill>
                <a:latin typeface="Spartan"/>
                <a:ea typeface="Spartan"/>
                <a:cs typeface="Spartan"/>
                <a:sym typeface="Spartan"/>
              </a:defRPr>
            </a:lvl3pPr>
            <a:lvl4pPr marL="0" lvl="3" indent="0" algn="ctr">
              <a:spcBef>
                <a:spcPts val="0"/>
              </a:spcBef>
              <a:buNone/>
              <a:defRPr sz="3600" b="0" i="0" u="none" strike="noStrike" cap="none">
                <a:solidFill>
                  <a:schemeClr val="lt1"/>
                </a:solidFill>
                <a:latin typeface="Spartan"/>
                <a:ea typeface="Spartan"/>
                <a:cs typeface="Spartan"/>
                <a:sym typeface="Spartan"/>
              </a:defRPr>
            </a:lvl4pPr>
            <a:lvl5pPr marL="0" lvl="4" indent="0" algn="ctr">
              <a:spcBef>
                <a:spcPts val="0"/>
              </a:spcBef>
              <a:buNone/>
              <a:defRPr sz="3600" b="0" i="0" u="none" strike="noStrike" cap="none">
                <a:solidFill>
                  <a:schemeClr val="lt1"/>
                </a:solidFill>
                <a:latin typeface="Spartan"/>
                <a:ea typeface="Spartan"/>
                <a:cs typeface="Spartan"/>
                <a:sym typeface="Spartan"/>
              </a:defRPr>
            </a:lvl5pPr>
            <a:lvl6pPr marL="0" lvl="5" indent="0" algn="ctr">
              <a:spcBef>
                <a:spcPts val="0"/>
              </a:spcBef>
              <a:buNone/>
              <a:defRPr sz="3600" b="0" i="0" u="none" strike="noStrike" cap="none">
                <a:solidFill>
                  <a:schemeClr val="lt1"/>
                </a:solidFill>
                <a:latin typeface="Spartan"/>
                <a:ea typeface="Spartan"/>
                <a:cs typeface="Spartan"/>
                <a:sym typeface="Spartan"/>
              </a:defRPr>
            </a:lvl6pPr>
            <a:lvl7pPr marL="0" lvl="6" indent="0" algn="ctr">
              <a:spcBef>
                <a:spcPts val="0"/>
              </a:spcBef>
              <a:buNone/>
              <a:defRPr sz="3600" b="0" i="0" u="none" strike="noStrike" cap="none">
                <a:solidFill>
                  <a:schemeClr val="lt1"/>
                </a:solidFill>
                <a:latin typeface="Spartan"/>
                <a:ea typeface="Spartan"/>
                <a:cs typeface="Spartan"/>
                <a:sym typeface="Spartan"/>
              </a:defRPr>
            </a:lvl7pPr>
            <a:lvl8pPr marL="0" lvl="7" indent="0" algn="ctr">
              <a:spcBef>
                <a:spcPts val="0"/>
              </a:spcBef>
              <a:buNone/>
              <a:defRPr sz="3600" b="0" i="0" u="none" strike="noStrike" cap="none">
                <a:solidFill>
                  <a:schemeClr val="lt1"/>
                </a:solidFill>
                <a:latin typeface="Spartan"/>
                <a:ea typeface="Spartan"/>
                <a:cs typeface="Spartan"/>
                <a:sym typeface="Spartan"/>
              </a:defRPr>
            </a:lvl8pPr>
            <a:lvl9pPr marL="0" lvl="8" indent="0" algn="ctr">
              <a:spcBef>
                <a:spcPts val="0"/>
              </a:spcBef>
              <a:buNone/>
              <a:defRPr sz="3600" b="0" i="0" u="none" strike="noStrike" cap="none">
                <a:solidFill>
                  <a:schemeClr val="lt1"/>
                </a:solidFill>
                <a:latin typeface="Spartan"/>
                <a:ea typeface="Spartan"/>
                <a:cs typeface="Spartan"/>
                <a:sym typeface="Spartan"/>
              </a:defRPr>
            </a:lvl9pPr>
          </a:lstStyle>
          <a:p>
            <a:pPr marL="0" lvl="0" indent="0" algn="ctr" rtl="0">
              <a:spcBef>
                <a:spcPts val="0"/>
              </a:spcBef>
              <a:spcAft>
                <a:spcPts val="0"/>
              </a:spcAft>
              <a:buNone/>
            </a:pPr>
            <a:fld id="{00000000-1234-1234-1234-123412341234}" type="slidenum">
              <a:rPr lang="en-CA"/>
              <a:t>‹#›</a:t>
            </a:fld>
            <a:endParaRPr/>
          </a:p>
        </p:txBody>
      </p:sp>
      <p:sp>
        <p:nvSpPr>
          <p:cNvPr id="23" name="Google Shape;23;g833806a692_0_8"/>
          <p:cNvSpPr/>
          <p:nvPr/>
        </p:nvSpPr>
        <p:spPr>
          <a:xfrm>
            <a:off x="111399" y="0"/>
            <a:ext cx="741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g833806a692_0_8"/>
          <p:cNvPicPr preferRelativeResize="0"/>
          <p:nvPr/>
        </p:nvPicPr>
        <p:blipFill rotWithShape="1">
          <a:blip r:embed="rId3">
            <a:alphaModFix/>
          </a:blip>
          <a:srcRect/>
          <a:stretch/>
        </p:blipFill>
        <p:spPr>
          <a:xfrm>
            <a:off x="9541793" y="237097"/>
            <a:ext cx="2025686" cy="1187612"/>
          </a:xfrm>
          <a:prstGeom prst="rect">
            <a:avLst/>
          </a:prstGeom>
          <a:noFill/>
          <a:ln>
            <a:noFill/>
          </a:ln>
        </p:spPr>
      </p:pic>
      <p:pic>
        <p:nvPicPr>
          <p:cNvPr id="25" name="Google Shape;25;g833806a692_0_8"/>
          <p:cNvPicPr preferRelativeResize="0"/>
          <p:nvPr/>
        </p:nvPicPr>
        <p:blipFill rotWithShape="1">
          <a:blip r:embed="rId4">
            <a:alphaModFix/>
          </a:blip>
          <a:srcRect b="42357"/>
          <a:stretch/>
        </p:blipFill>
        <p:spPr>
          <a:xfrm>
            <a:off x="9166114" y="5802744"/>
            <a:ext cx="3041127" cy="10890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6"/>
        <p:cNvGrpSpPr/>
        <p:nvPr/>
      </p:nvGrpSpPr>
      <p:grpSpPr>
        <a:xfrm>
          <a:off x="0" y="0"/>
          <a:ext cx="0" cy="0"/>
          <a:chOff x="0" y="0"/>
          <a:chExt cx="0" cy="0"/>
        </a:xfrm>
      </p:grpSpPr>
      <p:pic>
        <p:nvPicPr>
          <p:cNvPr id="27" name="Google Shape;27;g833806a692_0_17" descr="C:\Users\14717\Desktop\AAISA_coverpage_Powerpoint_v2-01.jpg"/>
          <p:cNvPicPr preferRelativeResize="0"/>
          <p:nvPr/>
        </p:nvPicPr>
        <p:blipFill rotWithShape="1">
          <a:blip r:embed="rId2">
            <a:alphaModFix/>
          </a:blip>
          <a:srcRect/>
          <a:stretch/>
        </p:blipFill>
        <p:spPr>
          <a:xfrm>
            <a:off x="0" y="-356754"/>
            <a:ext cx="12191999" cy="7214755"/>
          </a:xfrm>
          <a:prstGeom prst="rect">
            <a:avLst/>
          </a:prstGeom>
          <a:noFill/>
          <a:ln>
            <a:noFill/>
          </a:ln>
        </p:spPr>
      </p:pic>
      <p:sp>
        <p:nvSpPr>
          <p:cNvPr id="28" name="Google Shape;28;g833806a692_0_17"/>
          <p:cNvSpPr txBox="1">
            <a:spLocks noGrp="1"/>
          </p:cNvSpPr>
          <p:nvPr>
            <p:ph type="body" idx="1"/>
          </p:nvPr>
        </p:nvSpPr>
        <p:spPr>
          <a:xfrm>
            <a:off x="1828800" y="5470634"/>
            <a:ext cx="10363200" cy="396900"/>
          </a:xfrm>
          <a:prstGeom prst="rect">
            <a:avLst/>
          </a:prstGeom>
          <a:noFill/>
          <a:ln>
            <a:noFill/>
          </a:ln>
        </p:spPr>
        <p:txBody>
          <a:bodyPr spcFirstLastPara="1" wrap="square" lIns="91425" tIns="45700" rIns="91425" bIns="45700" anchor="ctr" anchorCtr="0">
            <a:noAutofit/>
          </a:bodyPr>
          <a:lstStyle>
            <a:lvl1pPr marL="457200" lvl="0" indent="-228600" algn="l" rtl="0">
              <a:spcBef>
                <a:spcPts val="400"/>
              </a:spcBef>
              <a:spcAft>
                <a:spcPts val="0"/>
              </a:spcAft>
              <a:buClr>
                <a:schemeClr val="lt1"/>
              </a:buClr>
              <a:buSzPts val="2000"/>
              <a:buNone/>
              <a:defRPr sz="2000">
                <a:solidFill>
                  <a:schemeClr val="lt1"/>
                </a:solidFill>
              </a:defRPr>
            </a:lvl1pPr>
            <a:lvl2pPr marL="914400" lvl="1" indent="-228600" algn="l" rtl="0">
              <a:spcBef>
                <a:spcPts val="360"/>
              </a:spcBef>
              <a:spcAft>
                <a:spcPts val="0"/>
              </a:spcAft>
              <a:buClr>
                <a:srgbClr val="FD9488"/>
              </a:buClr>
              <a:buSzPts val="1800"/>
              <a:buNone/>
              <a:defRPr sz="1800">
                <a:solidFill>
                  <a:srgbClr val="FD9488"/>
                </a:solidFill>
              </a:defRPr>
            </a:lvl2pPr>
            <a:lvl3pPr marL="1371600" lvl="2" indent="-228600" algn="l" rtl="0">
              <a:spcBef>
                <a:spcPts val="320"/>
              </a:spcBef>
              <a:spcAft>
                <a:spcPts val="0"/>
              </a:spcAft>
              <a:buClr>
                <a:srgbClr val="FD9488"/>
              </a:buClr>
              <a:buSzPts val="1600"/>
              <a:buNone/>
              <a:defRPr sz="1600">
                <a:solidFill>
                  <a:srgbClr val="FD9488"/>
                </a:solidFill>
              </a:defRPr>
            </a:lvl3pPr>
            <a:lvl4pPr marL="1828800" lvl="3" indent="-228600" algn="l" rtl="0">
              <a:spcBef>
                <a:spcPts val="300"/>
              </a:spcBef>
              <a:spcAft>
                <a:spcPts val="0"/>
              </a:spcAft>
              <a:buClr>
                <a:srgbClr val="FD9488"/>
              </a:buClr>
              <a:buSzPts val="1400"/>
              <a:buNone/>
              <a:defRPr sz="1400">
                <a:solidFill>
                  <a:srgbClr val="FD9488"/>
                </a:solidFill>
              </a:defRPr>
            </a:lvl4pPr>
            <a:lvl5pPr marL="2286000" lvl="4" indent="-228600" algn="l" rtl="0">
              <a:spcBef>
                <a:spcPts val="300"/>
              </a:spcBef>
              <a:spcAft>
                <a:spcPts val="0"/>
              </a:spcAft>
              <a:buClr>
                <a:srgbClr val="FD9488"/>
              </a:buClr>
              <a:buSzPts val="1400"/>
              <a:buNone/>
              <a:defRPr sz="1400">
                <a:solidFill>
                  <a:srgbClr val="FD9488"/>
                </a:solidFill>
              </a:defRPr>
            </a:lvl5pPr>
            <a:lvl6pPr marL="2743200" lvl="5" indent="-228600" algn="l" rtl="0">
              <a:spcBef>
                <a:spcPts val="300"/>
              </a:spcBef>
              <a:spcAft>
                <a:spcPts val="0"/>
              </a:spcAft>
              <a:buClr>
                <a:srgbClr val="FD9488"/>
              </a:buClr>
              <a:buSzPts val="1400"/>
              <a:buNone/>
              <a:defRPr sz="1400">
                <a:solidFill>
                  <a:srgbClr val="FD9488"/>
                </a:solidFill>
              </a:defRPr>
            </a:lvl6pPr>
            <a:lvl7pPr marL="3200400" lvl="6" indent="-228600" algn="l" rtl="0">
              <a:spcBef>
                <a:spcPts val="300"/>
              </a:spcBef>
              <a:spcAft>
                <a:spcPts val="0"/>
              </a:spcAft>
              <a:buClr>
                <a:srgbClr val="FD9488"/>
              </a:buClr>
              <a:buSzPts val="1400"/>
              <a:buNone/>
              <a:defRPr sz="1400">
                <a:solidFill>
                  <a:srgbClr val="FD9488"/>
                </a:solidFill>
              </a:defRPr>
            </a:lvl7pPr>
            <a:lvl8pPr marL="3657600" lvl="7" indent="-228600" algn="l" rtl="0">
              <a:spcBef>
                <a:spcPts val="300"/>
              </a:spcBef>
              <a:spcAft>
                <a:spcPts val="0"/>
              </a:spcAft>
              <a:buClr>
                <a:srgbClr val="FD9488"/>
              </a:buClr>
              <a:buSzPts val="1400"/>
              <a:buNone/>
              <a:defRPr sz="1400">
                <a:solidFill>
                  <a:srgbClr val="FD9488"/>
                </a:solidFill>
              </a:defRPr>
            </a:lvl8pPr>
            <a:lvl9pPr marL="4114800" lvl="8" indent="-228600" algn="l" rtl="0">
              <a:spcBef>
                <a:spcPts val="300"/>
              </a:spcBef>
              <a:spcAft>
                <a:spcPts val="300"/>
              </a:spcAft>
              <a:buClr>
                <a:srgbClr val="FD9488"/>
              </a:buClr>
              <a:buSzPts val="1400"/>
              <a:buNone/>
              <a:defRPr sz="1400">
                <a:solidFill>
                  <a:srgbClr val="FD9488"/>
                </a:solidFill>
              </a:defRPr>
            </a:lvl9pPr>
          </a:lstStyle>
          <a:p>
            <a:endParaRPr/>
          </a:p>
        </p:txBody>
      </p:sp>
      <p:sp>
        <p:nvSpPr>
          <p:cNvPr id="29" name="Google Shape;29;g833806a692_0_17"/>
          <p:cNvSpPr/>
          <p:nvPr/>
        </p:nvSpPr>
        <p:spPr>
          <a:xfrm>
            <a:off x="1016000" y="4572001"/>
            <a:ext cx="11175900" cy="762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g833806a692_0_17"/>
          <p:cNvSpPr txBox="1">
            <a:spLocks noGrp="1"/>
          </p:cNvSpPr>
          <p:nvPr>
            <p:ph type="title"/>
          </p:nvPr>
        </p:nvSpPr>
        <p:spPr>
          <a:xfrm>
            <a:off x="1320800" y="4572001"/>
            <a:ext cx="10871100" cy="76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600"/>
              <a:buFont typeface="Arial"/>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1" name="Google Shape;31;g833806a692_0_17"/>
          <p:cNvPicPr preferRelativeResize="0"/>
          <p:nvPr/>
        </p:nvPicPr>
        <p:blipFill rotWithShape="1">
          <a:blip r:embed="rId3">
            <a:alphaModFix/>
          </a:blip>
          <a:srcRect/>
          <a:stretch/>
        </p:blipFill>
        <p:spPr>
          <a:xfrm>
            <a:off x="3826622" y="1945177"/>
            <a:ext cx="3013368" cy="301336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2"/>
        <p:cNvGrpSpPr/>
        <p:nvPr/>
      </p:nvGrpSpPr>
      <p:grpSpPr>
        <a:xfrm>
          <a:off x="0" y="0"/>
          <a:ext cx="0" cy="0"/>
          <a:chOff x="0" y="0"/>
          <a:chExt cx="0" cy="0"/>
        </a:xfrm>
      </p:grpSpPr>
      <p:pic>
        <p:nvPicPr>
          <p:cNvPr id="33" name="Google Shape;33;g833806a692_0_23"/>
          <p:cNvPicPr preferRelativeResize="0"/>
          <p:nvPr/>
        </p:nvPicPr>
        <p:blipFill rotWithShape="1">
          <a:blip r:embed="rId2">
            <a:alphaModFix/>
          </a:blip>
          <a:srcRect/>
          <a:stretch/>
        </p:blipFill>
        <p:spPr>
          <a:xfrm>
            <a:off x="0" y="-4"/>
            <a:ext cx="12191999" cy="7214755"/>
          </a:xfrm>
          <a:prstGeom prst="rect">
            <a:avLst/>
          </a:prstGeom>
          <a:noFill/>
          <a:ln>
            <a:noFill/>
          </a:ln>
        </p:spPr>
      </p:pic>
      <p:sp>
        <p:nvSpPr>
          <p:cNvPr id="34" name="Google Shape;34;g833806a692_0_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4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g833806a692_0_26"/>
          <p:cNvSpPr txBox="1">
            <a:spLocks noGrp="1"/>
          </p:cNvSpPr>
          <p:nvPr>
            <p:ph type="title"/>
          </p:nvPr>
        </p:nvSpPr>
        <p:spPr>
          <a:xfrm>
            <a:off x="609600" y="274638"/>
            <a:ext cx="86361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4400"/>
              <a:buFont typeface="Proxima Nova Semibold"/>
              <a:buNone/>
              <a:defRPr>
                <a:latin typeface="Proxima Nova Semibold"/>
                <a:ea typeface="Proxima Nova Semibold"/>
                <a:cs typeface="Proxima Nova Semibold"/>
                <a:sym typeface="Proxima Nova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g833806a692_0_26"/>
          <p:cNvSpPr txBox="1">
            <a:spLocks noGrp="1"/>
          </p:cNvSpPr>
          <p:nvPr>
            <p:ph type="body" idx="1"/>
          </p:nvPr>
        </p:nvSpPr>
        <p:spPr>
          <a:xfrm>
            <a:off x="609600" y="1600201"/>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4585A"/>
              </a:buClr>
              <a:buSzPts val="1800"/>
              <a:buChar char="•"/>
              <a:defRPr/>
            </a:lvl1pPr>
            <a:lvl2pPr marL="914400" lvl="1" indent="-342900" algn="l" rtl="0">
              <a:spcBef>
                <a:spcPts val="360"/>
              </a:spcBef>
              <a:spcAft>
                <a:spcPts val="0"/>
              </a:spcAft>
              <a:buClr>
                <a:srgbClr val="54585A"/>
              </a:buClr>
              <a:buSzPts val="1800"/>
              <a:buChar char="●"/>
              <a:defRPr/>
            </a:lvl2pPr>
            <a:lvl3pPr marL="1371600" lvl="2" indent="-342900" algn="l" rtl="0">
              <a:spcBef>
                <a:spcPts val="360"/>
              </a:spcBef>
              <a:spcAft>
                <a:spcPts val="0"/>
              </a:spcAft>
              <a:buClr>
                <a:srgbClr val="54585A"/>
              </a:buClr>
              <a:buSzPts val="1800"/>
              <a:buChar char="●"/>
              <a:defRPr/>
            </a:lvl3pPr>
            <a:lvl4pPr marL="1828800" lvl="3" indent="-342900" algn="l" rtl="0">
              <a:spcBef>
                <a:spcPts val="360"/>
              </a:spcBef>
              <a:spcAft>
                <a:spcPts val="0"/>
              </a:spcAft>
              <a:buClr>
                <a:srgbClr val="54585A"/>
              </a:buClr>
              <a:buSzPts val="1800"/>
              <a:buChar char="●"/>
              <a:defRPr/>
            </a:lvl4pPr>
            <a:lvl5pPr marL="2286000" lvl="4" indent="-342900" algn="l" rtl="0">
              <a:spcBef>
                <a:spcPts val="360"/>
              </a:spcBef>
              <a:spcAft>
                <a:spcPts val="0"/>
              </a:spcAft>
              <a:buClr>
                <a:srgbClr val="54585A"/>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300"/>
              </a:spcAft>
              <a:buClr>
                <a:schemeClr val="dk1"/>
              </a:buClr>
              <a:buSzPts val="1800"/>
              <a:buChar char="●"/>
              <a:defRPr/>
            </a:lvl9pPr>
          </a:lstStyle>
          <a:p>
            <a:endParaRPr/>
          </a:p>
        </p:txBody>
      </p:sp>
      <p:sp>
        <p:nvSpPr>
          <p:cNvPr id="38" name="Google Shape;38;g833806a692_0_26"/>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 name="Google Shape;39;g833806a692_0_26"/>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g833806a692_0_26"/>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1pPr>
            <a:lvl2pPr marL="0" marR="0" lvl="1"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2pPr>
            <a:lvl3pPr marL="0" marR="0" lvl="2"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3pPr>
            <a:lvl4pPr marL="0" marR="0" lvl="3"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4pPr>
            <a:lvl5pPr marL="0" marR="0" lvl="4"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5pPr>
            <a:lvl6pPr marL="0" marR="0" lvl="5"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6pPr>
            <a:lvl7pPr marL="0" marR="0" lvl="6"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7pPr>
            <a:lvl8pPr marL="0" marR="0" lvl="7"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8pPr>
            <a:lvl9pPr marL="0" marR="0" lvl="8" indent="0" algn="r" rtl="0">
              <a:lnSpc>
                <a:spcPct val="100000"/>
              </a:lnSpc>
              <a:spcBef>
                <a:spcPts val="0"/>
              </a:spcBef>
              <a:spcAft>
                <a:spcPts val="0"/>
              </a:spcAft>
              <a:buClr>
                <a:srgbClr val="FD9488"/>
              </a:buClr>
              <a:buSzPts val="1200"/>
              <a:buFont typeface="Arial"/>
              <a:buNone/>
              <a:defRPr sz="1200">
                <a:solidFill>
                  <a:srgbClr val="FD9488"/>
                </a:solidFill>
                <a:latin typeface="Arial"/>
                <a:ea typeface="Arial"/>
                <a:cs typeface="Arial"/>
                <a:sym typeface="Arial"/>
              </a:defRPr>
            </a:lvl9pPr>
          </a:lstStyle>
          <a:p>
            <a:pPr marL="0" lvl="0" indent="0" algn="r" rtl="0">
              <a:spcBef>
                <a:spcPts val="0"/>
              </a:spcBef>
              <a:spcAft>
                <a:spcPts val="0"/>
              </a:spcAft>
              <a:buNone/>
            </a:pPr>
            <a:r>
              <a:rPr lang="en-CA"/>
              <a:t>(403) 273-2962</a:t>
            </a:r>
            <a:endParaRPr sz="3600">
              <a:solidFill>
                <a:schemeClr val="dk1"/>
              </a:solidFill>
              <a:latin typeface="Spartan"/>
              <a:ea typeface="Spartan"/>
              <a:cs typeface="Spartan"/>
              <a:sym typeface="Spart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1"/>
        <p:cNvGrpSpPr/>
        <p:nvPr/>
      </p:nvGrpSpPr>
      <p:grpSpPr>
        <a:xfrm>
          <a:off x="0" y="0"/>
          <a:ext cx="0" cy="0"/>
          <a:chOff x="0" y="0"/>
          <a:chExt cx="0" cy="0"/>
        </a:xfrm>
      </p:grpSpPr>
      <p:sp>
        <p:nvSpPr>
          <p:cNvPr id="42" name="Google Shape;42;g833806a692_0_32"/>
          <p:cNvSpPr txBox="1">
            <a:spLocks noGrp="1"/>
          </p:cNvSpPr>
          <p:nvPr>
            <p:ph type="title"/>
          </p:nvPr>
        </p:nvSpPr>
        <p:spPr>
          <a:xfrm>
            <a:off x="609600" y="274638"/>
            <a:ext cx="91440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4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g833806a692_0_32"/>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g833806a692_0_32"/>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g833806a692_0_32"/>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r>
              <a:rPr lang="en-CA"/>
              <a:t>(403) 273-2962</a:t>
            </a:r>
            <a:endParaRPr/>
          </a:p>
        </p:txBody>
      </p:sp>
      <p:sp>
        <p:nvSpPr>
          <p:cNvPr id="46" name="Google Shape;46;g833806a692_0_32"/>
          <p:cNvSpPr>
            <a:spLocks noGrp="1"/>
          </p:cNvSpPr>
          <p:nvPr>
            <p:ph type="media" idx="2"/>
          </p:nvPr>
        </p:nvSpPr>
        <p:spPr>
          <a:xfrm>
            <a:off x="609600" y="1676400"/>
            <a:ext cx="11074500" cy="44196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54585A"/>
              </a:buClr>
              <a:buSzPts val="3200"/>
              <a:buFont typeface="Arial"/>
              <a:buChar char="•"/>
              <a:defRPr sz="3200" b="0" i="0" u="none" strike="noStrike" cap="none">
                <a:solidFill>
                  <a:srgbClr val="54585A"/>
                </a:solidFill>
                <a:latin typeface="Arial"/>
                <a:ea typeface="Arial"/>
                <a:cs typeface="Arial"/>
                <a:sym typeface="Arial"/>
              </a:defRPr>
            </a:lvl1pPr>
            <a:lvl2pPr marR="0" lvl="1" algn="l" rtl="0">
              <a:spcBef>
                <a:spcPts val="560"/>
              </a:spcBef>
              <a:spcAft>
                <a:spcPts val="0"/>
              </a:spcAft>
              <a:buClr>
                <a:srgbClr val="54585A"/>
              </a:buClr>
              <a:buSzPts val="2800"/>
              <a:buFont typeface="Arial"/>
              <a:buChar char="–"/>
              <a:defRPr sz="2800" b="0" i="0" u="none" strike="noStrike" cap="none">
                <a:solidFill>
                  <a:srgbClr val="54585A"/>
                </a:solidFill>
                <a:latin typeface="Arial"/>
                <a:ea typeface="Arial"/>
                <a:cs typeface="Arial"/>
                <a:sym typeface="Arial"/>
              </a:defRPr>
            </a:lvl2pPr>
            <a:lvl3pPr marR="0" lvl="2" algn="l" rtl="0">
              <a:spcBef>
                <a:spcPts val="480"/>
              </a:spcBef>
              <a:spcAft>
                <a:spcPts val="0"/>
              </a:spcAft>
              <a:buClr>
                <a:srgbClr val="54585A"/>
              </a:buClr>
              <a:buSzPts val="2400"/>
              <a:buFont typeface="Arial"/>
              <a:buChar char="•"/>
              <a:defRPr sz="2400" b="0" i="0" u="none" strike="noStrike" cap="none">
                <a:solidFill>
                  <a:srgbClr val="54585A"/>
                </a:solidFill>
                <a:latin typeface="Arial"/>
                <a:ea typeface="Arial"/>
                <a:cs typeface="Arial"/>
                <a:sym typeface="Arial"/>
              </a:defRPr>
            </a:lvl3pPr>
            <a:lvl4pPr marR="0" lvl="3" algn="l" rtl="0">
              <a:spcBef>
                <a:spcPts val="400"/>
              </a:spcBef>
              <a:spcAft>
                <a:spcPts val="0"/>
              </a:spcAft>
              <a:buClr>
                <a:srgbClr val="54585A"/>
              </a:buClr>
              <a:buSzPts val="2000"/>
              <a:buFont typeface="Arial"/>
              <a:buChar char="–"/>
              <a:defRPr sz="2000" b="0" i="0" u="none" strike="noStrike" cap="none">
                <a:solidFill>
                  <a:srgbClr val="54585A"/>
                </a:solidFill>
                <a:latin typeface="Arial"/>
                <a:ea typeface="Arial"/>
                <a:cs typeface="Arial"/>
                <a:sym typeface="Arial"/>
              </a:defRPr>
            </a:lvl4pPr>
            <a:lvl5pPr marR="0" lvl="4" algn="l" rtl="0">
              <a:spcBef>
                <a:spcPts val="400"/>
              </a:spcBef>
              <a:spcAft>
                <a:spcPts val="0"/>
              </a:spcAft>
              <a:buClr>
                <a:srgbClr val="54585A"/>
              </a:buClr>
              <a:buSzPts val="2000"/>
              <a:buFont typeface="Arial"/>
              <a:buChar char="»"/>
              <a:defRPr sz="2000" b="0" i="0" u="none" strike="noStrike" cap="none">
                <a:solidFill>
                  <a:srgbClr val="54585A"/>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7"/>
        <p:cNvGrpSpPr/>
        <p:nvPr/>
      </p:nvGrpSpPr>
      <p:grpSpPr>
        <a:xfrm>
          <a:off x="0" y="0"/>
          <a:ext cx="0" cy="0"/>
          <a:chOff x="0" y="0"/>
          <a:chExt cx="0" cy="0"/>
        </a:xfrm>
      </p:grpSpPr>
      <p:sp>
        <p:nvSpPr>
          <p:cNvPr id="48" name="Google Shape;48;g833806a692_0_38"/>
          <p:cNvSpPr txBox="1">
            <a:spLocks noGrp="1"/>
          </p:cNvSpPr>
          <p:nvPr>
            <p:ph type="title"/>
          </p:nvPr>
        </p:nvSpPr>
        <p:spPr>
          <a:xfrm>
            <a:off x="609600" y="274638"/>
            <a:ext cx="92457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4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 name="Google Shape;49;g833806a692_0_38"/>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g833806a692_0_38"/>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 name="Google Shape;51;g833806a692_0_38"/>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r>
              <a:rPr lang="en-CA"/>
              <a:t>(403) 273-2962</a:t>
            </a:r>
            <a:endParaRPr/>
          </a:p>
        </p:txBody>
      </p:sp>
      <p:sp>
        <p:nvSpPr>
          <p:cNvPr id="52" name="Google Shape;52;g833806a692_0_38"/>
          <p:cNvSpPr>
            <a:spLocks noGrp="1"/>
          </p:cNvSpPr>
          <p:nvPr>
            <p:ph type="chart" idx="2"/>
          </p:nvPr>
        </p:nvSpPr>
        <p:spPr>
          <a:xfrm>
            <a:off x="609600" y="1752600"/>
            <a:ext cx="10972800" cy="43434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54585A"/>
              </a:buClr>
              <a:buSzPts val="3200"/>
              <a:buFont typeface="Spartan"/>
              <a:buChar char="•"/>
              <a:defRPr sz="3200" i="0" u="none" strike="noStrike" cap="none">
                <a:solidFill>
                  <a:srgbClr val="54585A"/>
                </a:solidFill>
                <a:latin typeface="Spartan"/>
                <a:ea typeface="Spartan"/>
                <a:cs typeface="Spartan"/>
                <a:sym typeface="Spartan"/>
              </a:defRPr>
            </a:lvl1pPr>
            <a:lvl2pPr marR="0" lvl="1" algn="l" rtl="0">
              <a:spcBef>
                <a:spcPts val="560"/>
              </a:spcBef>
              <a:spcAft>
                <a:spcPts val="0"/>
              </a:spcAft>
              <a:buClr>
                <a:srgbClr val="54585A"/>
              </a:buClr>
              <a:buSzPts val="2800"/>
              <a:buFont typeface="Arial"/>
              <a:buChar char="–"/>
              <a:defRPr sz="2800" b="0" i="0" u="none" strike="noStrike" cap="none">
                <a:solidFill>
                  <a:srgbClr val="54585A"/>
                </a:solidFill>
                <a:latin typeface="Arial"/>
                <a:ea typeface="Arial"/>
                <a:cs typeface="Arial"/>
                <a:sym typeface="Arial"/>
              </a:defRPr>
            </a:lvl2pPr>
            <a:lvl3pPr marR="0" lvl="2" algn="l" rtl="0">
              <a:spcBef>
                <a:spcPts val="480"/>
              </a:spcBef>
              <a:spcAft>
                <a:spcPts val="0"/>
              </a:spcAft>
              <a:buClr>
                <a:srgbClr val="54585A"/>
              </a:buClr>
              <a:buSzPts val="2400"/>
              <a:buFont typeface="Arial"/>
              <a:buChar char="•"/>
              <a:defRPr sz="2400" b="0" i="0" u="none" strike="noStrike" cap="none">
                <a:solidFill>
                  <a:srgbClr val="54585A"/>
                </a:solidFill>
                <a:latin typeface="Arial"/>
                <a:ea typeface="Arial"/>
                <a:cs typeface="Arial"/>
                <a:sym typeface="Arial"/>
              </a:defRPr>
            </a:lvl3pPr>
            <a:lvl4pPr marR="0" lvl="3" algn="l" rtl="0">
              <a:spcBef>
                <a:spcPts val="400"/>
              </a:spcBef>
              <a:spcAft>
                <a:spcPts val="0"/>
              </a:spcAft>
              <a:buClr>
                <a:srgbClr val="54585A"/>
              </a:buClr>
              <a:buSzPts val="2000"/>
              <a:buFont typeface="Arial"/>
              <a:buChar char="–"/>
              <a:defRPr sz="2000" b="0" i="0" u="none" strike="noStrike" cap="none">
                <a:solidFill>
                  <a:srgbClr val="54585A"/>
                </a:solidFill>
                <a:latin typeface="Arial"/>
                <a:ea typeface="Arial"/>
                <a:cs typeface="Arial"/>
                <a:sym typeface="Arial"/>
              </a:defRPr>
            </a:lvl4pPr>
            <a:lvl5pPr marR="0" lvl="4" algn="l" rtl="0">
              <a:spcBef>
                <a:spcPts val="400"/>
              </a:spcBef>
              <a:spcAft>
                <a:spcPts val="0"/>
              </a:spcAft>
              <a:buClr>
                <a:srgbClr val="54585A"/>
              </a:buClr>
              <a:buSzPts val="2000"/>
              <a:buFont typeface="Arial"/>
              <a:buChar char="»"/>
              <a:defRPr sz="2000" b="0" i="0" u="none" strike="noStrike" cap="none">
                <a:solidFill>
                  <a:srgbClr val="54585A"/>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3"/>
        <p:cNvGrpSpPr/>
        <p:nvPr/>
      </p:nvGrpSpPr>
      <p:grpSpPr>
        <a:xfrm>
          <a:off x="0" y="0"/>
          <a:ext cx="0" cy="0"/>
          <a:chOff x="0" y="0"/>
          <a:chExt cx="0" cy="0"/>
        </a:xfrm>
      </p:grpSpPr>
      <p:sp>
        <p:nvSpPr>
          <p:cNvPr id="54" name="Google Shape;54;g833806a692_0_44"/>
          <p:cNvSpPr txBox="1">
            <a:spLocks noGrp="1"/>
          </p:cNvSpPr>
          <p:nvPr>
            <p:ph type="body" idx="1"/>
          </p:nvPr>
        </p:nvSpPr>
        <p:spPr>
          <a:xfrm>
            <a:off x="2844800" y="6461234"/>
            <a:ext cx="10363200" cy="396900"/>
          </a:xfrm>
          <a:prstGeom prst="rect">
            <a:avLst/>
          </a:prstGeom>
          <a:noFill/>
          <a:ln>
            <a:noFill/>
          </a:ln>
        </p:spPr>
        <p:txBody>
          <a:bodyPr spcFirstLastPara="1" wrap="square" lIns="91425" tIns="45700" rIns="91425" bIns="45700" anchor="ctr" anchorCtr="0">
            <a:noAutofit/>
          </a:bodyPr>
          <a:lstStyle>
            <a:lvl1pPr marL="457200" lvl="0" indent="-228600" algn="l" rtl="0">
              <a:spcBef>
                <a:spcPts val="400"/>
              </a:spcBef>
              <a:spcAft>
                <a:spcPts val="0"/>
              </a:spcAft>
              <a:buClr>
                <a:schemeClr val="lt1"/>
              </a:buClr>
              <a:buSzPts val="2000"/>
              <a:buNone/>
              <a:defRPr sz="2000">
                <a:solidFill>
                  <a:schemeClr val="lt1"/>
                </a:solidFill>
              </a:defRPr>
            </a:lvl1pPr>
            <a:lvl2pPr marL="914400" lvl="1" indent="-228600" algn="l" rtl="0">
              <a:spcBef>
                <a:spcPts val="360"/>
              </a:spcBef>
              <a:spcAft>
                <a:spcPts val="0"/>
              </a:spcAft>
              <a:buClr>
                <a:srgbClr val="FD9488"/>
              </a:buClr>
              <a:buSzPts val="1800"/>
              <a:buNone/>
              <a:defRPr sz="1800">
                <a:solidFill>
                  <a:srgbClr val="FD9488"/>
                </a:solidFill>
              </a:defRPr>
            </a:lvl2pPr>
            <a:lvl3pPr marL="1371600" lvl="2" indent="-228600" algn="l" rtl="0">
              <a:spcBef>
                <a:spcPts val="320"/>
              </a:spcBef>
              <a:spcAft>
                <a:spcPts val="0"/>
              </a:spcAft>
              <a:buClr>
                <a:srgbClr val="FD9488"/>
              </a:buClr>
              <a:buSzPts val="1600"/>
              <a:buNone/>
              <a:defRPr sz="1600">
                <a:solidFill>
                  <a:srgbClr val="FD9488"/>
                </a:solidFill>
              </a:defRPr>
            </a:lvl3pPr>
            <a:lvl4pPr marL="1828800" lvl="3" indent="-228600" algn="l" rtl="0">
              <a:spcBef>
                <a:spcPts val="300"/>
              </a:spcBef>
              <a:spcAft>
                <a:spcPts val="0"/>
              </a:spcAft>
              <a:buClr>
                <a:srgbClr val="FD9488"/>
              </a:buClr>
              <a:buSzPts val="1400"/>
              <a:buNone/>
              <a:defRPr sz="1400">
                <a:solidFill>
                  <a:srgbClr val="FD9488"/>
                </a:solidFill>
              </a:defRPr>
            </a:lvl4pPr>
            <a:lvl5pPr marL="2286000" lvl="4" indent="-228600" algn="l" rtl="0">
              <a:spcBef>
                <a:spcPts val="300"/>
              </a:spcBef>
              <a:spcAft>
                <a:spcPts val="0"/>
              </a:spcAft>
              <a:buClr>
                <a:srgbClr val="FD9488"/>
              </a:buClr>
              <a:buSzPts val="1400"/>
              <a:buNone/>
              <a:defRPr sz="1400">
                <a:solidFill>
                  <a:srgbClr val="FD9488"/>
                </a:solidFill>
              </a:defRPr>
            </a:lvl5pPr>
            <a:lvl6pPr marL="2743200" lvl="5" indent="-228600" algn="l" rtl="0">
              <a:spcBef>
                <a:spcPts val="300"/>
              </a:spcBef>
              <a:spcAft>
                <a:spcPts val="0"/>
              </a:spcAft>
              <a:buClr>
                <a:srgbClr val="FD9488"/>
              </a:buClr>
              <a:buSzPts val="1400"/>
              <a:buNone/>
              <a:defRPr sz="1400">
                <a:solidFill>
                  <a:srgbClr val="FD9488"/>
                </a:solidFill>
              </a:defRPr>
            </a:lvl6pPr>
            <a:lvl7pPr marL="3200400" lvl="6" indent="-228600" algn="l" rtl="0">
              <a:spcBef>
                <a:spcPts val="300"/>
              </a:spcBef>
              <a:spcAft>
                <a:spcPts val="0"/>
              </a:spcAft>
              <a:buClr>
                <a:srgbClr val="FD9488"/>
              </a:buClr>
              <a:buSzPts val="1400"/>
              <a:buNone/>
              <a:defRPr sz="1400">
                <a:solidFill>
                  <a:srgbClr val="FD9488"/>
                </a:solidFill>
              </a:defRPr>
            </a:lvl7pPr>
            <a:lvl8pPr marL="3657600" lvl="7" indent="-228600" algn="l" rtl="0">
              <a:spcBef>
                <a:spcPts val="300"/>
              </a:spcBef>
              <a:spcAft>
                <a:spcPts val="0"/>
              </a:spcAft>
              <a:buClr>
                <a:srgbClr val="FD9488"/>
              </a:buClr>
              <a:buSzPts val="1400"/>
              <a:buNone/>
              <a:defRPr sz="1400">
                <a:solidFill>
                  <a:srgbClr val="FD9488"/>
                </a:solidFill>
              </a:defRPr>
            </a:lvl8pPr>
            <a:lvl9pPr marL="4114800" lvl="8" indent="-228600" algn="l" rtl="0">
              <a:spcBef>
                <a:spcPts val="300"/>
              </a:spcBef>
              <a:spcAft>
                <a:spcPts val="300"/>
              </a:spcAft>
              <a:buClr>
                <a:srgbClr val="FD9488"/>
              </a:buClr>
              <a:buSzPts val="1400"/>
              <a:buNone/>
              <a:defRPr sz="1400">
                <a:solidFill>
                  <a:srgbClr val="FD9488"/>
                </a:solidFill>
              </a:defRPr>
            </a:lvl9pPr>
          </a:lstStyle>
          <a:p>
            <a:endParaRPr/>
          </a:p>
        </p:txBody>
      </p:sp>
      <p:sp>
        <p:nvSpPr>
          <p:cNvPr id="55" name="Google Shape;55;g833806a692_0_44"/>
          <p:cNvSpPr/>
          <p:nvPr/>
        </p:nvSpPr>
        <p:spPr>
          <a:xfrm>
            <a:off x="2438400" y="5318233"/>
            <a:ext cx="9795000" cy="762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 name="Google Shape;56;g833806a692_0_44"/>
          <p:cNvSpPr txBox="1">
            <a:spLocks noGrp="1"/>
          </p:cNvSpPr>
          <p:nvPr>
            <p:ph type="title"/>
          </p:nvPr>
        </p:nvSpPr>
        <p:spPr>
          <a:xfrm>
            <a:off x="2743200" y="5318233"/>
            <a:ext cx="10871100" cy="76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600"/>
              <a:buFont typeface="Arial"/>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57"/>
        <p:cNvGrpSpPr/>
        <p:nvPr/>
      </p:nvGrpSpPr>
      <p:grpSpPr>
        <a:xfrm>
          <a:off x="0" y="0"/>
          <a:ext cx="0" cy="0"/>
          <a:chOff x="0" y="0"/>
          <a:chExt cx="0" cy="0"/>
        </a:xfrm>
      </p:grpSpPr>
      <p:sp>
        <p:nvSpPr>
          <p:cNvPr id="58" name="Google Shape;58;g833806a692_0_48"/>
          <p:cNvSpPr txBox="1">
            <a:spLocks noGrp="1"/>
          </p:cNvSpPr>
          <p:nvPr>
            <p:ph type="title"/>
          </p:nvPr>
        </p:nvSpPr>
        <p:spPr>
          <a:xfrm>
            <a:off x="609600" y="274638"/>
            <a:ext cx="86361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4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g833806a692_0_48"/>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g833806a692_0_48"/>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g833806a692_0_48"/>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r>
              <a:rPr lang="en-CA"/>
              <a:t>(403)273-2962</a:t>
            </a:r>
            <a:endParaRPr/>
          </a:p>
        </p:txBody>
      </p:sp>
      <p:sp>
        <p:nvSpPr>
          <p:cNvPr id="62" name="Google Shape;62;g833806a692_0_48"/>
          <p:cNvSpPr>
            <a:spLocks noGrp="1"/>
          </p:cNvSpPr>
          <p:nvPr>
            <p:ph type="pic" idx="2"/>
          </p:nvPr>
        </p:nvSpPr>
        <p:spPr>
          <a:xfrm>
            <a:off x="609600" y="1676400"/>
            <a:ext cx="5079900" cy="44196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54585A"/>
              </a:buClr>
              <a:buSzPts val="3200"/>
              <a:buFont typeface="Arial"/>
              <a:buChar char="•"/>
              <a:defRPr sz="3200" b="0" i="0" u="none" strike="noStrike" cap="none">
                <a:solidFill>
                  <a:srgbClr val="54585A"/>
                </a:solidFill>
                <a:latin typeface="Arial"/>
                <a:ea typeface="Arial"/>
                <a:cs typeface="Arial"/>
                <a:sym typeface="Arial"/>
              </a:defRPr>
            </a:lvl1pPr>
            <a:lvl2pPr marR="0" lvl="1" algn="l" rtl="0">
              <a:spcBef>
                <a:spcPts val="560"/>
              </a:spcBef>
              <a:spcAft>
                <a:spcPts val="0"/>
              </a:spcAft>
              <a:buClr>
                <a:srgbClr val="54585A"/>
              </a:buClr>
              <a:buSzPts val="2800"/>
              <a:buFont typeface="Arial"/>
              <a:buChar char="–"/>
              <a:defRPr sz="2800" b="0" i="0" u="none" strike="noStrike" cap="none">
                <a:solidFill>
                  <a:srgbClr val="54585A"/>
                </a:solidFill>
                <a:latin typeface="Arial"/>
                <a:ea typeface="Arial"/>
                <a:cs typeface="Arial"/>
                <a:sym typeface="Arial"/>
              </a:defRPr>
            </a:lvl2pPr>
            <a:lvl3pPr marR="0" lvl="2" algn="l" rtl="0">
              <a:spcBef>
                <a:spcPts val="480"/>
              </a:spcBef>
              <a:spcAft>
                <a:spcPts val="0"/>
              </a:spcAft>
              <a:buClr>
                <a:srgbClr val="54585A"/>
              </a:buClr>
              <a:buSzPts val="2400"/>
              <a:buFont typeface="Arial"/>
              <a:buChar char="•"/>
              <a:defRPr sz="2400" b="0" i="0" u="none" strike="noStrike" cap="none">
                <a:solidFill>
                  <a:srgbClr val="54585A"/>
                </a:solidFill>
                <a:latin typeface="Arial"/>
                <a:ea typeface="Arial"/>
                <a:cs typeface="Arial"/>
                <a:sym typeface="Arial"/>
              </a:defRPr>
            </a:lvl3pPr>
            <a:lvl4pPr marR="0" lvl="3" algn="l" rtl="0">
              <a:spcBef>
                <a:spcPts val="400"/>
              </a:spcBef>
              <a:spcAft>
                <a:spcPts val="0"/>
              </a:spcAft>
              <a:buClr>
                <a:srgbClr val="54585A"/>
              </a:buClr>
              <a:buSzPts val="2000"/>
              <a:buFont typeface="Arial"/>
              <a:buChar char="–"/>
              <a:defRPr sz="2000" b="0" i="0" u="none" strike="noStrike" cap="none">
                <a:solidFill>
                  <a:srgbClr val="54585A"/>
                </a:solidFill>
                <a:latin typeface="Arial"/>
                <a:ea typeface="Arial"/>
                <a:cs typeface="Arial"/>
                <a:sym typeface="Arial"/>
              </a:defRPr>
            </a:lvl4pPr>
            <a:lvl5pPr marR="0" lvl="4" algn="l" rtl="0">
              <a:spcBef>
                <a:spcPts val="400"/>
              </a:spcBef>
              <a:spcAft>
                <a:spcPts val="0"/>
              </a:spcAft>
              <a:buClr>
                <a:srgbClr val="54585A"/>
              </a:buClr>
              <a:buSzPts val="2000"/>
              <a:buFont typeface="Arial"/>
              <a:buChar char="»"/>
              <a:defRPr sz="2000" b="0" i="0" u="none" strike="noStrike" cap="none">
                <a:solidFill>
                  <a:srgbClr val="54585A"/>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Google Shape;63;g833806a692_0_48"/>
          <p:cNvSpPr txBox="1">
            <a:spLocks noGrp="1"/>
          </p:cNvSpPr>
          <p:nvPr>
            <p:ph type="body" idx="1"/>
          </p:nvPr>
        </p:nvSpPr>
        <p:spPr>
          <a:xfrm>
            <a:off x="5892800" y="1676400"/>
            <a:ext cx="5791200" cy="441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4585A"/>
              </a:buClr>
              <a:buSzPts val="1800"/>
              <a:buChar char="•"/>
              <a:defRPr/>
            </a:lvl1pPr>
            <a:lvl2pPr marL="914400" lvl="1" indent="-342900" algn="l" rtl="0">
              <a:spcBef>
                <a:spcPts val="360"/>
              </a:spcBef>
              <a:spcAft>
                <a:spcPts val="0"/>
              </a:spcAft>
              <a:buClr>
                <a:srgbClr val="54585A"/>
              </a:buClr>
              <a:buSzPts val="1800"/>
              <a:buChar char="●"/>
              <a:defRPr/>
            </a:lvl2pPr>
            <a:lvl3pPr marL="1371600" lvl="2" indent="-342900" algn="l" rtl="0">
              <a:spcBef>
                <a:spcPts val="360"/>
              </a:spcBef>
              <a:spcAft>
                <a:spcPts val="0"/>
              </a:spcAft>
              <a:buClr>
                <a:srgbClr val="54585A"/>
              </a:buClr>
              <a:buSzPts val="1800"/>
              <a:buChar char="●"/>
              <a:defRPr/>
            </a:lvl3pPr>
            <a:lvl4pPr marL="1828800" lvl="3" indent="-342900" algn="l" rtl="0">
              <a:spcBef>
                <a:spcPts val="360"/>
              </a:spcBef>
              <a:spcAft>
                <a:spcPts val="0"/>
              </a:spcAft>
              <a:buClr>
                <a:srgbClr val="54585A"/>
              </a:buClr>
              <a:buSzPts val="1800"/>
              <a:buChar char="●"/>
              <a:defRPr/>
            </a:lvl4pPr>
            <a:lvl5pPr marL="2286000" lvl="4" indent="-342900" algn="l" rtl="0">
              <a:spcBef>
                <a:spcPts val="360"/>
              </a:spcBef>
              <a:spcAft>
                <a:spcPts val="0"/>
              </a:spcAft>
              <a:buClr>
                <a:srgbClr val="54585A"/>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30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64"/>
        <p:cNvGrpSpPr/>
        <p:nvPr/>
      </p:nvGrpSpPr>
      <p:grpSpPr>
        <a:xfrm>
          <a:off x="0" y="0"/>
          <a:ext cx="0" cy="0"/>
          <a:chOff x="0" y="0"/>
          <a:chExt cx="0" cy="0"/>
        </a:xfrm>
      </p:grpSpPr>
      <p:pic>
        <p:nvPicPr>
          <p:cNvPr id="65" name="Google Shape;65;g833806a692_0_55"/>
          <p:cNvPicPr preferRelativeResize="0"/>
          <p:nvPr/>
        </p:nvPicPr>
        <p:blipFill rotWithShape="1">
          <a:blip r:embed="rId2">
            <a:alphaModFix/>
          </a:blip>
          <a:srcRect/>
          <a:stretch/>
        </p:blipFill>
        <p:spPr>
          <a:xfrm>
            <a:off x="0" y="-204353"/>
            <a:ext cx="12191999" cy="7214751"/>
          </a:xfrm>
          <a:prstGeom prst="rect">
            <a:avLst/>
          </a:prstGeom>
          <a:noFill/>
          <a:ln>
            <a:noFill/>
          </a:ln>
        </p:spPr>
      </p:pic>
      <p:sp>
        <p:nvSpPr>
          <p:cNvPr id="66" name="Google Shape;66;g833806a692_0_55"/>
          <p:cNvSpPr txBox="1">
            <a:spLocks noGrp="1"/>
          </p:cNvSpPr>
          <p:nvPr>
            <p:ph type="title"/>
          </p:nvPr>
        </p:nvSpPr>
        <p:spPr>
          <a:xfrm>
            <a:off x="1625600" y="457200"/>
            <a:ext cx="86361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600"/>
              <a:buFont typeface="Arial"/>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g833806a692_0_55"/>
          <p:cNvSpPr txBox="1">
            <a:spLocks noGrp="1"/>
          </p:cNvSpPr>
          <p:nvPr>
            <p:ph type="body" idx="1"/>
          </p:nvPr>
        </p:nvSpPr>
        <p:spPr>
          <a:xfrm>
            <a:off x="1625600" y="1752600"/>
            <a:ext cx="8636100" cy="42672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lt1"/>
              </a:buClr>
              <a:buSzPts val="3200"/>
              <a:buChar char="•"/>
              <a:defRPr>
                <a:solidFill>
                  <a:schemeClr val="lt1"/>
                </a:solidFill>
              </a:defRPr>
            </a:lvl1pPr>
            <a:lvl2pPr marL="914400" lvl="1" indent="-406400" algn="l" rtl="0">
              <a:spcBef>
                <a:spcPts val="560"/>
              </a:spcBef>
              <a:spcAft>
                <a:spcPts val="0"/>
              </a:spcAft>
              <a:buClr>
                <a:schemeClr val="lt1"/>
              </a:buClr>
              <a:buSzPts val="2800"/>
              <a:buChar char="●"/>
              <a:defRPr>
                <a:solidFill>
                  <a:schemeClr val="lt1"/>
                </a:solidFill>
              </a:defRPr>
            </a:lvl2pPr>
            <a:lvl3pPr marL="1371600" lvl="2" indent="-381000" algn="l" rtl="0">
              <a:spcBef>
                <a:spcPts val="480"/>
              </a:spcBef>
              <a:spcAft>
                <a:spcPts val="0"/>
              </a:spcAft>
              <a:buClr>
                <a:schemeClr val="lt1"/>
              </a:buClr>
              <a:buSzPts val="2400"/>
              <a:buChar char="●"/>
              <a:defRPr>
                <a:solidFill>
                  <a:schemeClr val="lt1"/>
                </a:solidFill>
              </a:defRPr>
            </a:lvl3pPr>
            <a:lvl4pPr marL="1828800" lvl="3" indent="-355600" algn="l" rtl="0">
              <a:spcBef>
                <a:spcPts val="400"/>
              </a:spcBef>
              <a:spcAft>
                <a:spcPts val="0"/>
              </a:spcAft>
              <a:buClr>
                <a:schemeClr val="lt1"/>
              </a:buClr>
              <a:buSzPts val="2000"/>
              <a:buChar char="●"/>
              <a:defRPr>
                <a:solidFill>
                  <a:schemeClr val="lt1"/>
                </a:solidFill>
              </a:defRPr>
            </a:lvl4pPr>
            <a:lvl5pPr marL="2286000" lvl="4" indent="-355600" algn="l" rtl="0">
              <a:spcBef>
                <a:spcPts val="400"/>
              </a:spcBef>
              <a:spcAft>
                <a:spcPts val="0"/>
              </a:spcAft>
              <a:buClr>
                <a:schemeClr val="lt1"/>
              </a:buClr>
              <a:buSzPts val="2000"/>
              <a:buChar char="●"/>
              <a:defRPr>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30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9"/>
        <p:cNvGrpSpPr/>
        <p:nvPr/>
      </p:nvGrpSpPr>
      <p:grpSpPr>
        <a:xfrm>
          <a:off x="0" y="0"/>
          <a:ext cx="0" cy="0"/>
          <a:chOff x="0" y="0"/>
          <a:chExt cx="0" cy="0"/>
        </a:xfrm>
      </p:grpSpPr>
      <p:sp>
        <p:nvSpPr>
          <p:cNvPr id="10" name="Google Shape;10;g833806a692_0_0"/>
          <p:cNvSpPr/>
          <p:nvPr/>
        </p:nvSpPr>
        <p:spPr>
          <a:xfrm>
            <a:off x="11292840" y="0"/>
            <a:ext cx="9144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g833806a692_0_0"/>
          <p:cNvSpPr txBox="1">
            <a:spLocks noGrp="1"/>
          </p:cNvSpPr>
          <p:nvPr>
            <p:ph type="title"/>
          </p:nvPr>
        </p:nvSpPr>
        <p:spPr>
          <a:xfrm>
            <a:off x="1261872" y="365760"/>
            <a:ext cx="9692700" cy="1325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accent5"/>
              </a:buClr>
              <a:buSzPts val="4400"/>
              <a:buFont typeface="Spartan"/>
              <a:buNone/>
              <a:defRPr sz="4400" b="0" i="0" u="none" strike="noStrike" cap="none">
                <a:solidFill>
                  <a:schemeClr val="accent5"/>
                </a:solidFill>
                <a:latin typeface="Spartan"/>
                <a:ea typeface="Spartan"/>
                <a:cs typeface="Spartan"/>
                <a:sym typeface="Spart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g833806a692_0_0"/>
          <p:cNvSpPr txBox="1">
            <a:spLocks noGrp="1"/>
          </p:cNvSpPr>
          <p:nvPr>
            <p:ph type="body" idx="1"/>
          </p:nvPr>
        </p:nvSpPr>
        <p:spPr>
          <a:xfrm>
            <a:off x="1261872" y="1828800"/>
            <a:ext cx="8595300" cy="4351200"/>
          </a:xfrm>
          <a:prstGeom prst="rect">
            <a:avLst/>
          </a:prstGeom>
          <a:noFill/>
          <a:ln>
            <a:noFill/>
          </a:ln>
        </p:spPr>
        <p:txBody>
          <a:bodyPr spcFirstLastPara="1" wrap="square" lIns="91425" tIns="45700" rIns="91425" bIns="45700" anchor="t" anchorCtr="0">
            <a:noAutofit/>
          </a:bodyPr>
          <a:lstStyle>
            <a:lvl1pPr marL="457200" marR="0" lvl="0" indent="-320040" algn="l" rtl="0">
              <a:lnSpc>
                <a:spcPct val="95000"/>
              </a:lnSpc>
              <a:spcBef>
                <a:spcPts val="1400"/>
              </a:spcBef>
              <a:spcAft>
                <a:spcPts val="0"/>
              </a:spcAft>
              <a:buClr>
                <a:schemeClr val="accent1"/>
              </a:buClr>
              <a:buSzPts val="1440"/>
              <a:buFont typeface="Arial"/>
              <a:buChar char="•"/>
              <a:defRPr sz="1800" b="0" i="0" u="none" strike="noStrike" cap="none">
                <a:solidFill>
                  <a:schemeClr val="accent5"/>
                </a:solidFill>
                <a:latin typeface="EB Garamond"/>
                <a:ea typeface="EB Garamond"/>
                <a:cs typeface="EB Garamond"/>
                <a:sym typeface="EB Garamond"/>
              </a:defRPr>
            </a:lvl1pPr>
            <a:lvl2pPr marL="914400" marR="0" lvl="1" indent="-330200" algn="l" rtl="0">
              <a:lnSpc>
                <a:spcPct val="90000"/>
              </a:lnSpc>
              <a:spcBef>
                <a:spcPts val="300"/>
              </a:spcBef>
              <a:spcAft>
                <a:spcPts val="0"/>
              </a:spcAft>
              <a:buClr>
                <a:schemeClr val="accent1"/>
              </a:buClr>
              <a:buSzPts val="1600"/>
              <a:buFont typeface="Noto Sans Symbols"/>
              <a:buChar char="●"/>
              <a:defRPr sz="1600" b="0" i="0" u="none" strike="noStrike" cap="none">
                <a:solidFill>
                  <a:schemeClr val="accent5"/>
                </a:solidFill>
                <a:latin typeface="EB Garamond"/>
                <a:ea typeface="EB Garamond"/>
                <a:cs typeface="EB Garamond"/>
                <a:sym typeface="EB Garamond"/>
              </a:defRPr>
            </a:lvl2pPr>
            <a:lvl3pPr marL="1371600" marR="0" lvl="2" indent="-317500" algn="l" rtl="0">
              <a:lnSpc>
                <a:spcPct val="90000"/>
              </a:lnSpc>
              <a:spcBef>
                <a:spcPts val="300"/>
              </a:spcBef>
              <a:spcAft>
                <a:spcPts val="0"/>
              </a:spcAft>
              <a:buClr>
                <a:schemeClr val="accent1"/>
              </a:buClr>
              <a:buSzPts val="1400"/>
              <a:buFont typeface="Noto Sans Symbols"/>
              <a:buChar char="●"/>
              <a:defRPr sz="1400" b="0" i="0" u="none" strike="noStrike" cap="none">
                <a:solidFill>
                  <a:schemeClr val="accent5"/>
                </a:solidFill>
                <a:latin typeface="EB Garamond"/>
                <a:ea typeface="EB Garamond"/>
                <a:cs typeface="EB Garamond"/>
                <a:sym typeface="EB Garamond"/>
              </a:defRPr>
            </a:lvl3pPr>
            <a:lvl4pPr marL="1828800" marR="0" lvl="3" indent="-317500" algn="l" rtl="0">
              <a:lnSpc>
                <a:spcPct val="90000"/>
              </a:lnSpc>
              <a:spcBef>
                <a:spcPts val="300"/>
              </a:spcBef>
              <a:spcAft>
                <a:spcPts val="0"/>
              </a:spcAft>
              <a:buClr>
                <a:schemeClr val="accent1"/>
              </a:buClr>
              <a:buSzPts val="1400"/>
              <a:buFont typeface="Noto Sans Symbols"/>
              <a:buChar char="●"/>
              <a:defRPr sz="1400" b="0" i="0" u="none" strike="noStrike" cap="none">
                <a:solidFill>
                  <a:schemeClr val="accent5"/>
                </a:solidFill>
                <a:latin typeface="EB Garamond"/>
                <a:ea typeface="EB Garamond"/>
                <a:cs typeface="EB Garamond"/>
                <a:sym typeface="EB Garamond"/>
              </a:defRPr>
            </a:lvl4pPr>
            <a:lvl5pPr marL="2286000" marR="0" lvl="4" indent="-317500" algn="l" rtl="0">
              <a:lnSpc>
                <a:spcPct val="90000"/>
              </a:lnSpc>
              <a:spcBef>
                <a:spcPts val="300"/>
              </a:spcBef>
              <a:spcAft>
                <a:spcPts val="0"/>
              </a:spcAft>
              <a:buClr>
                <a:schemeClr val="accent1"/>
              </a:buClr>
              <a:buSzPts val="1400"/>
              <a:buFont typeface="Noto Sans Symbols"/>
              <a:buChar char="●"/>
              <a:defRPr sz="1400" b="0" i="0" u="none" strike="noStrike" cap="none">
                <a:solidFill>
                  <a:schemeClr val="accent5"/>
                </a:solidFill>
                <a:latin typeface="EB Garamond"/>
                <a:ea typeface="EB Garamond"/>
                <a:cs typeface="EB Garamond"/>
                <a:sym typeface="EB Garamond"/>
              </a:defRPr>
            </a:lvl5pPr>
            <a:lvl6pPr marL="2743200" marR="0" lvl="5"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EB Garamond"/>
                <a:ea typeface="EB Garamond"/>
                <a:cs typeface="EB Garamond"/>
                <a:sym typeface="EB Garamond"/>
              </a:defRPr>
            </a:lvl6pPr>
            <a:lvl7pPr marL="3200400" marR="0" lvl="6"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EB Garamond"/>
                <a:ea typeface="EB Garamond"/>
                <a:cs typeface="EB Garamond"/>
                <a:sym typeface="EB Garamond"/>
              </a:defRPr>
            </a:lvl7pPr>
            <a:lvl8pPr marL="3657600" marR="0" lvl="7"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EB Garamond"/>
                <a:ea typeface="EB Garamond"/>
                <a:cs typeface="EB Garamond"/>
                <a:sym typeface="EB Garamond"/>
              </a:defRPr>
            </a:lvl8pPr>
            <a:lvl9pPr marL="4114800" marR="0" lvl="8" indent="-317500" algn="l" rtl="0">
              <a:lnSpc>
                <a:spcPct val="90000"/>
              </a:lnSpc>
              <a:spcBef>
                <a:spcPts val="300"/>
              </a:spcBef>
              <a:spcAft>
                <a:spcPts val="300"/>
              </a:spcAft>
              <a:buClr>
                <a:schemeClr val="accent1"/>
              </a:buClr>
              <a:buSzPts val="1400"/>
              <a:buFont typeface="Noto Sans Symbols"/>
              <a:buChar char="●"/>
              <a:defRPr sz="1400" b="0" i="0" u="none" strike="noStrike" cap="none">
                <a:solidFill>
                  <a:srgbClr val="FEFEFE"/>
                </a:solidFill>
                <a:latin typeface="EB Garamond"/>
                <a:ea typeface="EB Garamond"/>
                <a:cs typeface="EB Garamond"/>
                <a:sym typeface="EB Garamond"/>
              </a:defRPr>
            </a:lvl9pPr>
          </a:lstStyle>
          <a:p>
            <a:endParaRPr/>
          </a:p>
        </p:txBody>
      </p:sp>
      <p:sp>
        <p:nvSpPr>
          <p:cNvPr id="13" name="Google Shape;13;g833806a692_0_0"/>
          <p:cNvSpPr txBox="1">
            <a:spLocks noGrp="1"/>
          </p:cNvSpPr>
          <p:nvPr>
            <p:ph type="dt" idx="10"/>
          </p:nvPr>
        </p:nvSpPr>
        <p:spPr>
          <a:xfrm rot="-5400000">
            <a:off x="10797529" y="998549"/>
            <a:ext cx="19050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dk1"/>
                </a:solidFill>
                <a:latin typeface="Spartan"/>
                <a:ea typeface="Spartan"/>
                <a:cs typeface="Spartan"/>
                <a:sym typeface="Spartan"/>
              </a:defRPr>
            </a:lvl1pPr>
            <a:lvl2pPr marR="0" lvl="1"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2pPr>
            <a:lvl3pPr marR="0" lvl="2"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3pPr>
            <a:lvl4pPr marR="0" lvl="3"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4pPr>
            <a:lvl5pPr marR="0" lvl="4"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5pPr>
            <a:lvl6pPr marR="0" lvl="5"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6pPr>
            <a:lvl7pPr marR="0" lvl="6"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7pPr>
            <a:lvl8pPr marR="0" lvl="7"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8pPr>
            <a:lvl9pPr marR="0" lvl="8"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9pPr>
          </a:lstStyle>
          <a:p>
            <a:endParaRPr/>
          </a:p>
        </p:txBody>
      </p:sp>
      <p:sp>
        <p:nvSpPr>
          <p:cNvPr id="14" name="Google Shape;14;g833806a692_0_0"/>
          <p:cNvSpPr txBox="1">
            <a:spLocks noGrp="1"/>
          </p:cNvSpPr>
          <p:nvPr>
            <p:ph type="ftr" idx="11"/>
          </p:nvPr>
        </p:nvSpPr>
        <p:spPr>
          <a:xfrm rot="-5400000">
            <a:off x="9959328" y="4046550"/>
            <a:ext cx="3581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Spartan"/>
                <a:ea typeface="Spartan"/>
                <a:cs typeface="Spartan"/>
                <a:sym typeface="Spartan"/>
              </a:defRPr>
            </a:lvl1pPr>
            <a:lvl2pPr marR="0" lvl="1"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2pPr>
            <a:lvl3pPr marR="0" lvl="2"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3pPr>
            <a:lvl4pPr marR="0" lvl="3"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4pPr>
            <a:lvl5pPr marR="0" lvl="4"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5pPr>
            <a:lvl6pPr marR="0" lvl="5"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6pPr>
            <a:lvl7pPr marR="0" lvl="6"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7pPr>
            <a:lvl8pPr marR="0" lvl="7"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8pPr>
            <a:lvl9pPr marR="0" lvl="8" algn="l" rtl="0">
              <a:spcBef>
                <a:spcPts val="0"/>
              </a:spcBef>
              <a:spcAft>
                <a:spcPts val="0"/>
              </a:spcAft>
              <a:buSzPts val="1400"/>
              <a:buNone/>
              <a:defRPr sz="1800" b="0" i="0" u="none" strike="noStrike" cap="none">
                <a:solidFill>
                  <a:schemeClr val="lt1"/>
                </a:solidFill>
                <a:latin typeface="EB Garamond"/>
                <a:ea typeface="EB Garamond"/>
                <a:cs typeface="EB Garamond"/>
                <a:sym typeface="EB Garamond"/>
              </a:defRPr>
            </a:lvl9pPr>
          </a:lstStyle>
          <a:p>
            <a:endParaRPr/>
          </a:p>
        </p:txBody>
      </p:sp>
      <p:sp>
        <p:nvSpPr>
          <p:cNvPr id="15" name="Google Shape;15;g833806a692_0_0"/>
          <p:cNvSpPr txBox="1">
            <a:spLocks noGrp="1"/>
          </p:cNvSpPr>
          <p:nvPr>
            <p:ph type="sldNum" idx="12"/>
          </p:nvPr>
        </p:nvSpPr>
        <p:spPr>
          <a:xfrm>
            <a:off x="11292840" y="6172200"/>
            <a:ext cx="914400" cy="5937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3600" b="0" i="0" u="none" strike="noStrike" cap="none">
                <a:solidFill>
                  <a:schemeClr val="dk1"/>
                </a:solidFill>
                <a:latin typeface="Spartan"/>
                <a:ea typeface="Spartan"/>
                <a:cs typeface="Spartan"/>
                <a:sym typeface="Spartan"/>
              </a:defRPr>
            </a:lvl1pPr>
            <a:lvl2pPr marL="0" marR="0" lvl="1" indent="0" algn="ctr" rtl="0">
              <a:spcBef>
                <a:spcPts val="0"/>
              </a:spcBef>
              <a:buNone/>
              <a:defRPr sz="3600" b="0" i="0" u="none" strike="noStrike" cap="none">
                <a:solidFill>
                  <a:schemeClr val="dk1"/>
                </a:solidFill>
                <a:latin typeface="Spartan"/>
                <a:ea typeface="Spartan"/>
                <a:cs typeface="Spartan"/>
                <a:sym typeface="Spartan"/>
              </a:defRPr>
            </a:lvl2pPr>
            <a:lvl3pPr marL="0" marR="0" lvl="2" indent="0" algn="ctr" rtl="0">
              <a:spcBef>
                <a:spcPts val="0"/>
              </a:spcBef>
              <a:buNone/>
              <a:defRPr sz="3600" b="0" i="0" u="none" strike="noStrike" cap="none">
                <a:solidFill>
                  <a:schemeClr val="dk1"/>
                </a:solidFill>
                <a:latin typeface="Spartan"/>
                <a:ea typeface="Spartan"/>
                <a:cs typeface="Spartan"/>
                <a:sym typeface="Spartan"/>
              </a:defRPr>
            </a:lvl3pPr>
            <a:lvl4pPr marL="0" marR="0" lvl="3" indent="0" algn="ctr" rtl="0">
              <a:spcBef>
                <a:spcPts val="0"/>
              </a:spcBef>
              <a:buNone/>
              <a:defRPr sz="3600" b="0" i="0" u="none" strike="noStrike" cap="none">
                <a:solidFill>
                  <a:schemeClr val="dk1"/>
                </a:solidFill>
                <a:latin typeface="Spartan"/>
                <a:ea typeface="Spartan"/>
                <a:cs typeface="Spartan"/>
                <a:sym typeface="Spartan"/>
              </a:defRPr>
            </a:lvl4pPr>
            <a:lvl5pPr marL="0" marR="0" lvl="4" indent="0" algn="ctr" rtl="0">
              <a:spcBef>
                <a:spcPts val="0"/>
              </a:spcBef>
              <a:buNone/>
              <a:defRPr sz="3600" b="0" i="0" u="none" strike="noStrike" cap="none">
                <a:solidFill>
                  <a:schemeClr val="dk1"/>
                </a:solidFill>
                <a:latin typeface="Spartan"/>
                <a:ea typeface="Spartan"/>
                <a:cs typeface="Spartan"/>
                <a:sym typeface="Spartan"/>
              </a:defRPr>
            </a:lvl5pPr>
            <a:lvl6pPr marL="0" marR="0" lvl="5" indent="0" algn="ctr" rtl="0">
              <a:spcBef>
                <a:spcPts val="0"/>
              </a:spcBef>
              <a:buNone/>
              <a:defRPr sz="3600" b="0" i="0" u="none" strike="noStrike" cap="none">
                <a:solidFill>
                  <a:schemeClr val="dk1"/>
                </a:solidFill>
                <a:latin typeface="Spartan"/>
                <a:ea typeface="Spartan"/>
                <a:cs typeface="Spartan"/>
                <a:sym typeface="Spartan"/>
              </a:defRPr>
            </a:lvl6pPr>
            <a:lvl7pPr marL="0" marR="0" lvl="6" indent="0" algn="ctr" rtl="0">
              <a:spcBef>
                <a:spcPts val="0"/>
              </a:spcBef>
              <a:buNone/>
              <a:defRPr sz="3600" b="0" i="0" u="none" strike="noStrike" cap="none">
                <a:solidFill>
                  <a:schemeClr val="dk1"/>
                </a:solidFill>
                <a:latin typeface="Spartan"/>
                <a:ea typeface="Spartan"/>
                <a:cs typeface="Spartan"/>
                <a:sym typeface="Spartan"/>
              </a:defRPr>
            </a:lvl7pPr>
            <a:lvl8pPr marL="0" marR="0" lvl="7" indent="0" algn="ctr" rtl="0">
              <a:spcBef>
                <a:spcPts val="0"/>
              </a:spcBef>
              <a:buNone/>
              <a:defRPr sz="3600" b="0" i="0" u="none" strike="noStrike" cap="none">
                <a:solidFill>
                  <a:schemeClr val="dk1"/>
                </a:solidFill>
                <a:latin typeface="Spartan"/>
                <a:ea typeface="Spartan"/>
                <a:cs typeface="Spartan"/>
                <a:sym typeface="Spartan"/>
              </a:defRPr>
            </a:lvl8pPr>
            <a:lvl9pPr marL="0" marR="0" lvl="8" indent="0" algn="ctr" rtl="0">
              <a:spcBef>
                <a:spcPts val="0"/>
              </a:spcBef>
              <a:buNone/>
              <a:defRPr sz="3600" b="0" i="0" u="none" strike="noStrike" cap="none">
                <a:solidFill>
                  <a:schemeClr val="dk1"/>
                </a:solidFill>
                <a:latin typeface="Spartan"/>
                <a:ea typeface="Spartan"/>
                <a:cs typeface="Spartan"/>
                <a:sym typeface="Spartan"/>
              </a:defRPr>
            </a:lvl9pPr>
          </a:lstStyle>
          <a:p>
            <a:pPr marL="0" lvl="0" indent="0" algn="ctr" rtl="0">
              <a:spcBef>
                <a:spcPts val="0"/>
              </a:spcBef>
              <a:spcAft>
                <a:spcPts val="0"/>
              </a:spcAft>
              <a:buNone/>
            </a:pPr>
            <a:fld id="{00000000-1234-1234-1234-123412341234}" type="slidenum">
              <a:rPr lang="en-CA"/>
              <a:t>‹#›</a:t>
            </a:fld>
            <a:endParaRPr/>
          </a:p>
        </p:txBody>
      </p:sp>
      <p:pic>
        <p:nvPicPr>
          <p:cNvPr id="16" name="Google Shape;16;g833806a692_0_0"/>
          <p:cNvPicPr preferRelativeResize="0"/>
          <p:nvPr/>
        </p:nvPicPr>
        <p:blipFill rotWithShape="1">
          <a:blip r:embed="rId11">
            <a:alphaModFix/>
          </a:blip>
          <a:srcRect/>
          <a:stretch/>
        </p:blipFill>
        <p:spPr>
          <a:xfrm>
            <a:off x="9321100" y="5715486"/>
            <a:ext cx="1565479" cy="9293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s://www.canada.ca/en/public-health/services/diseases/2019-novel-coronavirus-infection.html?topic=tilelin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lbertahumanrights.ab.ca/employment/Pages/covid19.aspx"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surveymonkey.com/r/DRK5XZB"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pbs.org/newshour/arts/i-am-not-a-virus-how-this-artist-is-illustrating-coronavirus-fueled-racis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hyperlink" Target="http://ldh.la.gov/Coronaviru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Jo4SmnKLQLw"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hyperlink" Target="http://www.youtube.com/watch?v=0zji8pkCE3Y" TargetMode="Externa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globalnews.ca/news/6763822/calgary-police-coronoavirus-threats-indigenou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sac-isc.gc.ca/eng/1581964230816/1581964277298"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cbc.ca/news/politics/stefanovich-federal-indigenous-covid19-support-1.5503079"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hyperlink" Target="https://www.oci-bec.gc.ca/cnt/comm/press/press20200121-eng.aspx"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actiondignity.org/wp-content/uploads/2020/04/ActionDignity-Community-Resource-Package-for-COVID-19-Apr8.pdf"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actiondignity.org/community-resource-package/" TargetMode="Externa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mailto:tyra.erskine@actiondignity.org"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hyperlink" Target="mailto:jayder@ardn.ca" TargetMode="External"/><Relationship Id="rId4" Type="http://schemas.openxmlformats.org/officeDocument/2006/relationships/hyperlink" Target="http://www.actiondignity.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www.surveymonkey.com/r/JRJJ65J"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hyperlink" Target="https://www.census.gov/quickfacts/fact/table/LA/PST045219" TargetMode="External"/><Relationship Id="rId13" Type="http://schemas.openxmlformats.org/officeDocument/2006/relationships/hyperlink" Target="https://www.alberta.ca/coronavirus-info-for-albertans.aspx" TargetMode="External"/><Relationship Id="rId3" Type="http://schemas.openxmlformats.org/officeDocument/2006/relationships/hyperlink" Target="https://www.surveymonkey.com/r/DRK5XZB" TargetMode="External"/><Relationship Id="rId7" Type="http://schemas.openxmlformats.org/officeDocument/2006/relationships/hyperlink" Target="http://ldh.la.gov/Coronavirus/" TargetMode="External"/><Relationship Id="rId12" Type="http://schemas.openxmlformats.org/officeDocument/2006/relationships/hyperlink" Target="https://www.canada.ca/en/public-health/services/diseases/coronavirus-disease-covid-19.html"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www.asianpacificpolicyandplanningcouncil.org/wp-content/uploads/A3PCON_Public_Weekly_Report_3.pdf" TargetMode="External"/><Relationship Id="rId11" Type="http://schemas.openxmlformats.org/officeDocument/2006/relationships/hyperlink" Target="http://communitywise.net/wp-content/uploads/2017/10/AROC-Resources-and-Tools_web.pdf" TargetMode="External"/><Relationship Id="rId5" Type="http://schemas.openxmlformats.org/officeDocument/2006/relationships/hyperlink" Target="https://www.pbs.org/newshour/arts/i-am-not-a-virus-how-this-artist-is-illustrating-coronavirus-fueled-racism" TargetMode="External"/><Relationship Id="rId15" Type="http://schemas.openxmlformats.org/officeDocument/2006/relationships/hyperlink" Target="https://www.albertahumanrights.ab.ca/employment/Pages/covid19.aspx" TargetMode="External"/><Relationship Id="rId10" Type="http://schemas.openxmlformats.org/officeDocument/2006/relationships/hyperlink" Target="https://www.sac-isc.gc.ca/eng/1581964230816/15819642772987" TargetMode="External"/><Relationship Id="rId4" Type="http://schemas.openxmlformats.org/officeDocument/2006/relationships/hyperlink" Target="https://actiondignity.org/community-resource-package/" TargetMode="External"/><Relationship Id="rId9" Type="http://schemas.openxmlformats.org/officeDocument/2006/relationships/hyperlink" Target="https://globalnews.ca/news/6763822/calgary-police-coronoavirus-threats-indigenous/" TargetMode="External"/><Relationship Id="rId14" Type="http://schemas.openxmlformats.org/officeDocument/2006/relationships/hyperlink" Target="https://pm.gc.ca/en/news/news-releases/2020/03/11/prime-minister-outlines-canadas-covid-19-respons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canada.ca/en/public-health/services/diseases/coronavirus-disease-covid-19.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
          <p:cNvSpPr txBox="1">
            <a:spLocks noGrp="1"/>
          </p:cNvSpPr>
          <p:nvPr>
            <p:ph type="ctrTitle"/>
          </p:nvPr>
        </p:nvSpPr>
        <p:spPr>
          <a:xfrm>
            <a:off x="1261872" y="1408202"/>
            <a:ext cx="9418200" cy="4041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CA">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Racism and COVID-19</a:t>
            </a:r>
            <a:endParaRPr/>
          </a:p>
        </p:txBody>
      </p:sp>
      <p:sp>
        <p:nvSpPr>
          <p:cNvPr id="74" name="Google Shape;74;p1"/>
          <p:cNvSpPr txBox="1"/>
          <p:nvPr/>
        </p:nvSpPr>
        <p:spPr>
          <a:xfrm>
            <a:off x="7389091" y="6181571"/>
            <a:ext cx="2777700" cy="396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Arial"/>
              <a:buNone/>
            </a:pPr>
            <a:endParaRPr sz="2000" b="1" i="0" u="none" strike="noStrike" cap="none">
              <a:solidFill>
                <a:schemeClr val="lt1"/>
              </a:solidFill>
              <a:latin typeface="Arial"/>
              <a:ea typeface="Arial"/>
              <a:cs typeface="Arial"/>
              <a:sym typeface="Arial"/>
            </a:endParaRPr>
          </a:p>
        </p:txBody>
      </p:sp>
      <p:sp>
        <p:nvSpPr>
          <p:cNvPr id="75" name="Google Shape;75;p1"/>
          <p:cNvSpPr/>
          <p:nvPr/>
        </p:nvSpPr>
        <p:spPr>
          <a:xfrm>
            <a:off x="2322352" y="6181571"/>
            <a:ext cx="75474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200" b="1" i="0" u="none" strike="noStrike" cap="none">
                <a:solidFill>
                  <a:srgbClr val="363534"/>
                </a:solidFill>
                <a:latin typeface="Times New Roman"/>
                <a:ea typeface="Times New Roman"/>
                <a:cs typeface="Times New Roman"/>
                <a:sym typeface="Times New Roman"/>
              </a:rPr>
              <a:t>© 2019 Alberta Association of Immigrant Serving Association (AAISA).</a:t>
            </a:r>
            <a:endParaRPr sz="1200" b="1" i="0" u="none" strike="noStrike" cap="none">
              <a:solidFill>
                <a:schemeClr val="dk1"/>
              </a:solidFill>
              <a:latin typeface="Arial"/>
              <a:ea typeface="Arial"/>
              <a:cs typeface="Arial"/>
              <a:sym typeface="Arial"/>
            </a:endParaRPr>
          </a:p>
        </p:txBody>
      </p:sp>
      <p:sp>
        <p:nvSpPr>
          <p:cNvPr id="76" name="Google Shape;76;p1"/>
          <p:cNvSpPr txBox="1">
            <a:spLocks noGrp="1"/>
          </p:cNvSpPr>
          <p:nvPr>
            <p:ph type="subTitle" idx="1"/>
          </p:nvPr>
        </p:nvSpPr>
        <p:spPr>
          <a:xfrm>
            <a:off x="1261872" y="4800600"/>
            <a:ext cx="9418200" cy="1691700"/>
          </a:xfrm>
          <a:prstGeom prst="rect">
            <a:avLst/>
          </a:prstGeom>
        </p:spPr>
        <p:txBody>
          <a:bodyPr spcFirstLastPara="1" wrap="square" lIns="91425" tIns="45700" rIns="91425" bIns="45700" anchor="t" anchorCtr="0">
            <a:noAutofit/>
          </a:bodyPr>
          <a:lstStyle/>
          <a:p>
            <a:pPr marL="0" lvl="0" indent="0" algn="l" rtl="0">
              <a:spcBef>
                <a:spcPts val="1400"/>
              </a:spcBef>
              <a:spcAft>
                <a:spcPts val="200"/>
              </a:spcAft>
              <a:buNone/>
            </a:pPr>
            <a:r>
              <a:rPr lang="en-CA">
                <a:latin typeface="Spartan"/>
                <a:ea typeface="Spartan"/>
                <a:cs typeface="Spartan"/>
                <a:sym typeface="Spartan"/>
              </a:rPr>
              <a:t>April 15, 2020</a:t>
            </a:r>
            <a:endParaRPr>
              <a:latin typeface="Spartan"/>
              <a:ea typeface="Spartan"/>
              <a:cs typeface="Spartan"/>
              <a:sym typeface="Spart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72f970c548_1_13"/>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COVID-19 in Alberta</a:t>
            </a:r>
            <a:endParaRPr/>
          </a:p>
        </p:txBody>
      </p:sp>
      <p:pic>
        <p:nvPicPr>
          <p:cNvPr id="159" name="Google Shape;159;g72f970c548_1_13"/>
          <p:cNvPicPr preferRelativeResize="0"/>
          <p:nvPr/>
        </p:nvPicPr>
        <p:blipFill>
          <a:blip r:embed="rId3">
            <a:alphaModFix/>
          </a:blip>
          <a:stretch>
            <a:fillRect/>
          </a:stretch>
        </p:blipFill>
        <p:spPr>
          <a:xfrm>
            <a:off x="7601397" y="452362"/>
            <a:ext cx="3180675" cy="4991174"/>
          </a:xfrm>
          <a:prstGeom prst="rect">
            <a:avLst/>
          </a:prstGeom>
          <a:noFill/>
          <a:ln>
            <a:noFill/>
          </a:ln>
        </p:spPr>
      </p:pic>
      <p:grpSp>
        <p:nvGrpSpPr>
          <p:cNvPr id="160" name="Google Shape;160;g72f970c548_1_13"/>
          <p:cNvGrpSpPr/>
          <p:nvPr/>
        </p:nvGrpSpPr>
        <p:grpSpPr>
          <a:xfrm>
            <a:off x="973746" y="1289304"/>
            <a:ext cx="5458930" cy="1591399"/>
            <a:chOff x="3977400" y="946003"/>
            <a:chExt cx="4094300" cy="1193579"/>
          </a:xfrm>
        </p:grpSpPr>
        <p:grpSp>
          <p:nvGrpSpPr>
            <p:cNvPr id="161" name="Google Shape;161;g72f970c548_1_13"/>
            <p:cNvGrpSpPr/>
            <p:nvPr/>
          </p:nvGrpSpPr>
          <p:grpSpPr>
            <a:xfrm>
              <a:off x="4732925" y="1140987"/>
              <a:ext cx="529800" cy="998596"/>
              <a:chOff x="4318975" y="1083450"/>
              <a:chExt cx="529800" cy="591305"/>
            </a:xfrm>
          </p:grpSpPr>
          <p:sp>
            <p:nvSpPr>
              <p:cNvPr id="162" name="Google Shape;162;g72f970c548_1_13"/>
              <p:cNvSpPr/>
              <p:nvPr/>
            </p:nvSpPr>
            <p:spPr>
              <a:xfrm>
                <a:off x="4517129" y="1083455"/>
                <a:ext cx="133500" cy="5913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63" name="Google Shape;163;g72f970c548_1_13"/>
              <p:cNvCxnSpPr/>
              <p:nvPr/>
            </p:nvCxnSpPr>
            <p:spPr>
              <a:xfrm rot="10800000">
                <a:off x="4318975" y="1083450"/>
                <a:ext cx="529800" cy="0"/>
              </a:xfrm>
              <a:prstGeom prst="straightConnector1">
                <a:avLst/>
              </a:prstGeom>
              <a:noFill/>
              <a:ln w="9525" cap="flat" cmpd="sng">
                <a:solidFill>
                  <a:srgbClr val="840D35"/>
                </a:solidFill>
                <a:prstDash val="solid"/>
                <a:round/>
                <a:headEnd type="none" w="sm" len="sm"/>
                <a:tailEnd type="none" w="sm" len="sm"/>
              </a:ln>
            </p:spPr>
          </p:cxnSp>
        </p:grpSp>
        <p:sp>
          <p:nvSpPr>
            <p:cNvPr id="164" name="Google Shape;164;g72f970c548_1_13"/>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500" b="1">
                  <a:solidFill>
                    <a:schemeClr val="accent2"/>
                  </a:solidFill>
                  <a:latin typeface="Roboto"/>
                  <a:ea typeface="Roboto"/>
                  <a:cs typeface="Roboto"/>
                  <a:sym typeface="Roboto"/>
                </a:rPr>
                <a:t>First case in Alberta reported</a:t>
              </a:r>
              <a:endParaRPr sz="1500" b="1">
                <a:solidFill>
                  <a:schemeClr val="accent2"/>
                </a:solidFill>
                <a:latin typeface="Roboto"/>
                <a:ea typeface="Roboto"/>
                <a:cs typeface="Roboto"/>
                <a:sym typeface="Roboto"/>
              </a:endParaRPr>
            </a:p>
          </p:txBody>
        </p:sp>
        <p:sp>
          <p:nvSpPr>
            <p:cNvPr id="165" name="Google Shape;165;g72f970c548_1_13"/>
            <p:cNvSpPr txBox="1"/>
            <p:nvPr/>
          </p:nvSpPr>
          <p:spPr>
            <a:xfrm>
              <a:off x="5343500" y="1222248"/>
              <a:ext cx="2728200" cy="41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CA" sz="900">
                  <a:solidFill>
                    <a:srgbClr val="54585A"/>
                  </a:solidFill>
                  <a:latin typeface="Roboto"/>
                  <a:ea typeface="Roboto"/>
                  <a:cs typeface="Roboto"/>
                  <a:sym typeface="Roboto"/>
                </a:rPr>
                <a:t>Dr. Deena Hinshaw announced the province’s first case of the novel coronavirus. </a:t>
              </a:r>
              <a:endParaRPr sz="900">
                <a:solidFill>
                  <a:srgbClr val="54585A"/>
                </a:solidFill>
                <a:latin typeface="Roboto"/>
                <a:ea typeface="Roboto"/>
                <a:cs typeface="Roboto"/>
                <a:sym typeface="Roboto"/>
              </a:endParaRPr>
            </a:p>
          </p:txBody>
        </p:sp>
        <p:sp>
          <p:nvSpPr>
            <p:cNvPr id="166" name="Google Shape;166;g72f970c548_1_13"/>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CA" sz="1200">
                  <a:solidFill>
                    <a:schemeClr val="accent2"/>
                  </a:solidFill>
                  <a:latin typeface="Roboto"/>
                  <a:ea typeface="Roboto"/>
                  <a:cs typeface="Roboto"/>
                  <a:sym typeface="Roboto"/>
                </a:rPr>
                <a:t>March 5 2020</a:t>
              </a:r>
              <a:endParaRPr sz="1200">
                <a:solidFill>
                  <a:schemeClr val="accent2"/>
                </a:solidFill>
                <a:latin typeface="Roboto"/>
                <a:ea typeface="Roboto"/>
                <a:cs typeface="Roboto"/>
                <a:sym typeface="Roboto"/>
              </a:endParaRPr>
            </a:p>
          </p:txBody>
        </p:sp>
      </p:grpSp>
      <p:grpSp>
        <p:nvGrpSpPr>
          <p:cNvPr id="167" name="Google Shape;167;g72f970c548_1_13"/>
          <p:cNvGrpSpPr/>
          <p:nvPr/>
        </p:nvGrpSpPr>
        <p:grpSpPr>
          <a:xfrm>
            <a:off x="973746" y="2595812"/>
            <a:ext cx="5458930" cy="1591276"/>
            <a:chOff x="3977400" y="946003"/>
            <a:chExt cx="4094300" cy="1193487"/>
          </a:xfrm>
        </p:grpSpPr>
        <p:grpSp>
          <p:nvGrpSpPr>
            <p:cNvPr id="168" name="Google Shape;168;g72f970c548_1_13"/>
            <p:cNvGrpSpPr/>
            <p:nvPr/>
          </p:nvGrpSpPr>
          <p:grpSpPr>
            <a:xfrm>
              <a:off x="4732925" y="1140987"/>
              <a:ext cx="529800" cy="998503"/>
              <a:chOff x="4318975" y="1083450"/>
              <a:chExt cx="529800" cy="591250"/>
            </a:xfrm>
          </p:grpSpPr>
          <p:sp>
            <p:nvSpPr>
              <p:cNvPr id="169" name="Google Shape;169;g72f970c548_1_13"/>
              <p:cNvSpPr/>
              <p:nvPr/>
            </p:nvSpPr>
            <p:spPr>
              <a:xfrm>
                <a:off x="4517125" y="1086100"/>
                <a:ext cx="133500" cy="588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70" name="Google Shape;170;g72f970c548_1_13"/>
              <p:cNvCxnSpPr/>
              <p:nvPr/>
            </p:nvCxnSpPr>
            <p:spPr>
              <a:xfrm rot="10800000">
                <a:off x="4318975" y="1083450"/>
                <a:ext cx="529800" cy="0"/>
              </a:xfrm>
              <a:prstGeom prst="straightConnector1">
                <a:avLst/>
              </a:prstGeom>
              <a:noFill/>
              <a:ln w="9525" cap="flat" cmpd="sng">
                <a:solidFill>
                  <a:srgbClr val="840D35"/>
                </a:solidFill>
                <a:prstDash val="solid"/>
                <a:round/>
                <a:headEnd type="none" w="sm" len="sm"/>
                <a:tailEnd type="none" w="sm" len="sm"/>
              </a:ln>
            </p:spPr>
          </p:cxnSp>
        </p:grpSp>
        <p:sp>
          <p:nvSpPr>
            <p:cNvPr id="171" name="Google Shape;171;g72f970c548_1_13"/>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500" b="1">
                  <a:solidFill>
                    <a:schemeClr val="accent2"/>
                  </a:solidFill>
                  <a:latin typeface="Roboto"/>
                  <a:ea typeface="Roboto"/>
                  <a:cs typeface="Roboto"/>
                  <a:sym typeface="Roboto"/>
                </a:rPr>
                <a:t>Closure of schools and daycares</a:t>
              </a:r>
              <a:endParaRPr sz="1500" b="1">
                <a:solidFill>
                  <a:schemeClr val="accent2"/>
                </a:solidFill>
                <a:latin typeface="Roboto"/>
                <a:ea typeface="Roboto"/>
                <a:cs typeface="Roboto"/>
                <a:sym typeface="Roboto"/>
              </a:endParaRPr>
            </a:p>
          </p:txBody>
        </p:sp>
        <p:sp>
          <p:nvSpPr>
            <p:cNvPr id="172" name="Google Shape;172;g72f970c548_1_13"/>
            <p:cNvSpPr txBox="1"/>
            <p:nvPr/>
          </p:nvSpPr>
          <p:spPr>
            <a:xfrm>
              <a:off x="5343500" y="1222248"/>
              <a:ext cx="2728200" cy="41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CA" sz="900">
                  <a:solidFill>
                    <a:srgbClr val="54585A"/>
                  </a:solidFill>
                  <a:latin typeface="Roboto"/>
                  <a:ea typeface="Roboto"/>
                  <a:cs typeface="Roboto"/>
                  <a:sym typeface="Roboto"/>
                </a:rPr>
                <a:t>March 17, the premier declared a state of public health emergency in Alberta over the novel coronavirus pandemic. </a:t>
              </a:r>
              <a:endParaRPr sz="900">
                <a:solidFill>
                  <a:srgbClr val="54585A"/>
                </a:solidFill>
                <a:latin typeface="Roboto"/>
                <a:ea typeface="Roboto"/>
                <a:cs typeface="Roboto"/>
                <a:sym typeface="Roboto"/>
              </a:endParaRPr>
            </a:p>
          </p:txBody>
        </p:sp>
        <p:sp>
          <p:nvSpPr>
            <p:cNvPr id="173" name="Google Shape;173;g72f970c548_1_13"/>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CA" sz="1200">
                  <a:solidFill>
                    <a:schemeClr val="accent2"/>
                  </a:solidFill>
                  <a:latin typeface="Roboto"/>
                  <a:ea typeface="Roboto"/>
                  <a:cs typeface="Roboto"/>
                  <a:sym typeface="Roboto"/>
                </a:rPr>
                <a:t>March 15 &amp; 17 2020</a:t>
              </a:r>
              <a:endParaRPr sz="1200">
                <a:solidFill>
                  <a:schemeClr val="accent2"/>
                </a:solidFill>
                <a:latin typeface="Roboto"/>
                <a:ea typeface="Roboto"/>
                <a:cs typeface="Roboto"/>
                <a:sym typeface="Roboto"/>
              </a:endParaRPr>
            </a:p>
          </p:txBody>
        </p:sp>
      </p:grpSp>
      <p:grpSp>
        <p:nvGrpSpPr>
          <p:cNvPr id="174" name="Google Shape;174;g72f970c548_1_13"/>
          <p:cNvGrpSpPr/>
          <p:nvPr/>
        </p:nvGrpSpPr>
        <p:grpSpPr>
          <a:xfrm>
            <a:off x="973746" y="5262673"/>
            <a:ext cx="5458930" cy="1360242"/>
            <a:chOff x="3977400" y="946003"/>
            <a:chExt cx="4094300" cy="1020207"/>
          </a:xfrm>
        </p:grpSpPr>
        <p:grpSp>
          <p:nvGrpSpPr>
            <p:cNvPr id="175" name="Google Shape;175;g72f970c548_1_13"/>
            <p:cNvGrpSpPr/>
            <p:nvPr/>
          </p:nvGrpSpPr>
          <p:grpSpPr>
            <a:xfrm>
              <a:off x="4732925" y="1142460"/>
              <a:ext cx="529800" cy="823751"/>
              <a:chOff x="4318975" y="1084322"/>
              <a:chExt cx="529800" cy="487773"/>
            </a:xfrm>
          </p:grpSpPr>
          <p:sp>
            <p:nvSpPr>
              <p:cNvPr id="176" name="Google Shape;176;g72f970c548_1_13"/>
              <p:cNvSpPr/>
              <p:nvPr/>
            </p:nvSpPr>
            <p:spPr>
              <a:xfrm>
                <a:off x="4517121" y="1086095"/>
                <a:ext cx="133500" cy="486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77" name="Google Shape;177;g72f970c548_1_13"/>
              <p:cNvCxnSpPr/>
              <p:nvPr/>
            </p:nvCxnSpPr>
            <p:spPr>
              <a:xfrm rot="10800000">
                <a:off x="4318975" y="1084322"/>
                <a:ext cx="529800" cy="0"/>
              </a:xfrm>
              <a:prstGeom prst="straightConnector1">
                <a:avLst/>
              </a:prstGeom>
              <a:noFill/>
              <a:ln w="9525" cap="flat" cmpd="sng">
                <a:solidFill>
                  <a:srgbClr val="C2C2C2"/>
                </a:solidFill>
                <a:prstDash val="solid"/>
                <a:round/>
                <a:headEnd type="none" w="sm" len="sm"/>
                <a:tailEnd type="none" w="sm" len="sm"/>
              </a:ln>
            </p:spPr>
          </p:cxnSp>
        </p:grpSp>
        <p:sp>
          <p:nvSpPr>
            <p:cNvPr id="178" name="Google Shape;178;g72f970c548_1_13"/>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500" b="1">
                  <a:solidFill>
                    <a:schemeClr val="accent2"/>
                  </a:solidFill>
                  <a:latin typeface="Roboto"/>
                  <a:ea typeface="Roboto"/>
                  <a:cs typeface="Roboto"/>
                  <a:sym typeface="Roboto"/>
                </a:rPr>
                <a:t>Preventing the spread</a:t>
              </a:r>
              <a:endParaRPr sz="1500" b="1">
                <a:solidFill>
                  <a:schemeClr val="accent2"/>
                </a:solidFill>
                <a:latin typeface="Roboto"/>
                <a:ea typeface="Roboto"/>
                <a:cs typeface="Roboto"/>
                <a:sym typeface="Roboto"/>
              </a:endParaRPr>
            </a:p>
          </p:txBody>
        </p:sp>
        <p:sp>
          <p:nvSpPr>
            <p:cNvPr id="179" name="Google Shape;179;g72f970c548_1_13"/>
            <p:cNvSpPr txBox="1"/>
            <p:nvPr/>
          </p:nvSpPr>
          <p:spPr>
            <a:xfrm>
              <a:off x="5343500" y="1222248"/>
              <a:ext cx="2728200" cy="41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CA" sz="900">
                  <a:solidFill>
                    <a:schemeClr val="accent4"/>
                  </a:solidFill>
                  <a:latin typeface="Roboto"/>
                  <a:ea typeface="Roboto"/>
                  <a:cs typeface="Roboto"/>
                  <a:sym typeface="Roboto"/>
                </a:rPr>
                <a:t>Alberta has continued to implement new restrictions and guidelines to help prevent the spread of COVID-19</a:t>
              </a:r>
              <a:endParaRPr sz="900">
                <a:solidFill>
                  <a:schemeClr val="accent4"/>
                </a:solidFill>
                <a:latin typeface="Roboto"/>
                <a:ea typeface="Roboto"/>
                <a:cs typeface="Roboto"/>
                <a:sym typeface="Roboto"/>
              </a:endParaRPr>
            </a:p>
          </p:txBody>
        </p:sp>
        <p:sp>
          <p:nvSpPr>
            <p:cNvPr id="180" name="Google Shape;180;g72f970c548_1_13"/>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CA" sz="1200">
                  <a:solidFill>
                    <a:schemeClr val="accent2"/>
                  </a:solidFill>
                  <a:latin typeface="Roboto"/>
                  <a:ea typeface="Roboto"/>
                  <a:cs typeface="Roboto"/>
                  <a:sym typeface="Roboto"/>
                </a:rPr>
                <a:t>Today</a:t>
              </a:r>
              <a:endParaRPr sz="1200">
                <a:solidFill>
                  <a:schemeClr val="accent2"/>
                </a:solidFill>
                <a:latin typeface="Roboto"/>
                <a:ea typeface="Roboto"/>
                <a:cs typeface="Roboto"/>
                <a:sym typeface="Roboto"/>
              </a:endParaRPr>
            </a:p>
          </p:txBody>
        </p:sp>
      </p:grpSp>
      <p:grpSp>
        <p:nvGrpSpPr>
          <p:cNvPr id="181" name="Google Shape;181;g72f970c548_1_13"/>
          <p:cNvGrpSpPr/>
          <p:nvPr/>
        </p:nvGrpSpPr>
        <p:grpSpPr>
          <a:xfrm>
            <a:off x="973746" y="3928270"/>
            <a:ext cx="5458930" cy="1591276"/>
            <a:chOff x="3977400" y="946003"/>
            <a:chExt cx="4094300" cy="1193487"/>
          </a:xfrm>
        </p:grpSpPr>
        <p:grpSp>
          <p:nvGrpSpPr>
            <p:cNvPr id="182" name="Google Shape;182;g72f970c548_1_13"/>
            <p:cNvGrpSpPr/>
            <p:nvPr/>
          </p:nvGrpSpPr>
          <p:grpSpPr>
            <a:xfrm>
              <a:off x="4732925" y="1142460"/>
              <a:ext cx="529800" cy="997030"/>
              <a:chOff x="4318975" y="1084322"/>
              <a:chExt cx="529800" cy="590378"/>
            </a:xfrm>
          </p:grpSpPr>
          <p:sp>
            <p:nvSpPr>
              <p:cNvPr id="183" name="Google Shape;183;g72f970c548_1_13"/>
              <p:cNvSpPr/>
              <p:nvPr/>
            </p:nvSpPr>
            <p:spPr>
              <a:xfrm>
                <a:off x="4517125" y="1086100"/>
                <a:ext cx="133500" cy="588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84" name="Google Shape;184;g72f970c548_1_13"/>
              <p:cNvCxnSpPr/>
              <p:nvPr/>
            </p:nvCxnSpPr>
            <p:spPr>
              <a:xfrm rot="10800000">
                <a:off x="4318975" y="1084322"/>
                <a:ext cx="529800" cy="0"/>
              </a:xfrm>
              <a:prstGeom prst="straightConnector1">
                <a:avLst/>
              </a:prstGeom>
              <a:noFill/>
              <a:ln w="9525" cap="flat" cmpd="sng">
                <a:solidFill>
                  <a:srgbClr val="C2C2C2"/>
                </a:solidFill>
                <a:prstDash val="solid"/>
                <a:round/>
                <a:headEnd type="none" w="sm" len="sm"/>
                <a:tailEnd type="none" w="sm" len="sm"/>
              </a:ln>
            </p:spPr>
          </p:cxnSp>
        </p:grpSp>
        <p:sp>
          <p:nvSpPr>
            <p:cNvPr id="185" name="Google Shape;185;g72f970c548_1_13"/>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500" b="1">
                  <a:solidFill>
                    <a:schemeClr val="accent2"/>
                  </a:solidFill>
                  <a:latin typeface="Roboto"/>
                  <a:ea typeface="Roboto"/>
                  <a:cs typeface="Roboto"/>
                  <a:sym typeface="Roboto"/>
                </a:rPr>
                <a:t>Non-essential businesses close</a:t>
              </a:r>
              <a:endParaRPr sz="1500" b="1">
                <a:solidFill>
                  <a:schemeClr val="accent2"/>
                </a:solidFill>
                <a:latin typeface="Roboto"/>
                <a:ea typeface="Roboto"/>
                <a:cs typeface="Roboto"/>
                <a:sym typeface="Roboto"/>
              </a:endParaRPr>
            </a:p>
          </p:txBody>
        </p:sp>
        <p:sp>
          <p:nvSpPr>
            <p:cNvPr id="186" name="Google Shape;186;g72f970c548_1_13"/>
            <p:cNvSpPr txBox="1"/>
            <p:nvPr/>
          </p:nvSpPr>
          <p:spPr>
            <a:xfrm>
              <a:off x="5343500" y="1222248"/>
              <a:ext cx="2728200" cy="41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CA" sz="900">
                  <a:solidFill>
                    <a:schemeClr val="accent4"/>
                  </a:solidFill>
                  <a:latin typeface="Roboto"/>
                  <a:ea typeface="Roboto"/>
                  <a:cs typeface="Roboto"/>
                  <a:sym typeface="Roboto"/>
                </a:rPr>
                <a:t>The premier ordered the closure of non-essential businesses and the province announced further restrictions on mass gatherings.</a:t>
              </a:r>
              <a:r>
                <a:rPr lang="en-CA" sz="900">
                  <a:solidFill>
                    <a:schemeClr val="accent2"/>
                  </a:solidFill>
                  <a:latin typeface="Roboto"/>
                  <a:ea typeface="Roboto"/>
                  <a:cs typeface="Roboto"/>
                  <a:sym typeface="Roboto"/>
                </a:rPr>
                <a:t> </a:t>
              </a:r>
              <a:endParaRPr sz="900">
                <a:solidFill>
                  <a:schemeClr val="accent2"/>
                </a:solidFill>
                <a:latin typeface="Roboto"/>
                <a:ea typeface="Roboto"/>
                <a:cs typeface="Roboto"/>
                <a:sym typeface="Roboto"/>
              </a:endParaRPr>
            </a:p>
          </p:txBody>
        </p:sp>
        <p:sp>
          <p:nvSpPr>
            <p:cNvPr id="187" name="Google Shape;187;g72f970c548_1_13"/>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None/>
              </a:pPr>
              <a:r>
                <a:rPr lang="en-CA" sz="1200">
                  <a:solidFill>
                    <a:schemeClr val="accent2"/>
                  </a:solidFill>
                  <a:latin typeface="Roboto"/>
                  <a:ea typeface="Roboto"/>
                  <a:cs typeface="Roboto"/>
                  <a:sym typeface="Roboto"/>
                </a:rPr>
                <a:t>March 27 2020</a:t>
              </a:r>
              <a:endParaRPr sz="1200">
                <a:solidFill>
                  <a:schemeClr val="accent2"/>
                </a:solidFill>
                <a:latin typeface="Roboto"/>
                <a:ea typeface="Roboto"/>
                <a:cs typeface="Roboto"/>
                <a:sym typeface="Roboto"/>
              </a:endParaRPr>
            </a:p>
          </p:txBody>
        </p:sp>
      </p:grpSp>
      <p:sp>
        <p:nvSpPr>
          <p:cNvPr id="188" name="Google Shape;188;g72f970c548_1_13"/>
          <p:cNvSpPr txBox="1"/>
          <p:nvPr/>
        </p:nvSpPr>
        <p:spPr>
          <a:xfrm>
            <a:off x="7101750" y="5461300"/>
            <a:ext cx="3054300" cy="9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800">
                <a:latin typeface="Spartan"/>
                <a:ea typeface="Spartan"/>
                <a:cs typeface="Spartan"/>
                <a:sym typeface="Spartan"/>
              </a:rPr>
              <a:t>Image source: https://open.alberta.ca/dataset/80c3fda3-7bd8-41c2-8724-c476c1b54a5b/resource/9a5ea22c-2490-47f3-8b02-7df3d2fc4669/download/covid-19-prevention-starts-with-awareness-poster-11x-17-colour.pdf</a:t>
            </a:r>
            <a:endParaRPr sz="800">
              <a:latin typeface="Spartan"/>
              <a:ea typeface="Spartan"/>
              <a:cs typeface="Spartan"/>
              <a:sym typeface="Spart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8324af7e22_0_0"/>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COVID-19 in Canada</a:t>
            </a:r>
            <a:endParaRPr/>
          </a:p>
        </p:txBody>
      </p:sp>
      <p:pic>
        <p:nvPicPr>
          <p:cNvPr id="195" name="Google Shape;195;g8324af7e22_0_0"/>
          <p:cNvPicPr preferRelativeResize="0"/>
          <p:nvPr/>
        </p:nvPicPr>
        <p:blipFill>
          <a:blip r:embed="rId3">
            <a:alphaModFix/>
          </a:blip>
          <a:stretch>
            <a:fillRect/>
          </a:stretch>
        </p:blipFill>
        <p:spPr>
          <a:xfrm>
            <a:off x="7159875" y="2071950"/>
            <a:ext cx="4071150" cy="2714100"/>
          </a:xfrm>
          <a:prstGeom prst="rect">
            <a:avLst/>
          </a:prstGeom>
          <a:noFill/>
          <a:ln>
            <a:noFill/>
          </a:ln>
        </p:spPr>
      </p:pic>
      <p:sp>
        <p:nvSpPr>
          <p:cNvPr id="196" name="Google Shape;196;g8324af7e22_0_0"/>
          <p:cNvSpPr txBox="1"/>
          <p:nvPr/>
        </p:nvSpPr>
        <p:spPr>
          <a:xfrm>
            <a:off x="4639075" y="6244975"/>
            <a:ext cx="4237500" cy="4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900">
                <a:latin typeface="Spartan"/>
                <a:ea typeface="Spartan"/>
                <a:cs typeface="Spartan"/>
                <a:sym typeface="Spartan"/>
              </a:rPr>
              <a:t>Source: </a:t>
            </a:r>
            <a:r>
              <a:rPr lang="en-CA" sz="900" u="sng">
                <a:solidFill>
                  <a:schemeClr val="hlink"/>
                </a:solidFill>
                <a:latin typeface="Spartan"/>
                <a:ea typeface="Spartan"/>
                <a:cs typeface="Spartan"/>
                <a:sym typeface="Spartan"/>
                <a:hlinkClick r:id="rId4"/>
              </a:rPr>
              <a:t>https://www.canada.ca/en/public-health/services/diseases/2019-novel-coronavirus-infection.html?topic=tilelink</a:t>
            </a:r>
            <a:endParaRPr sz="900">
              <a:latin typeface="Spartan"/>
              <a:ea typeface="Spartan"/>
              <a:cs typeface="Spartan"/>
              <a:sym typeface="Spartan"/>
            </a:endParaRPr>
          </a:p>
        </p:txBody>
      </p:sp>
      <p:pic>
        <p:nvPicPr>
          <p:cNvPr id="197" name="Google Shape;197;g8324af7e22_0_0"/>
          <p:cNvPicPr preferRelativeResize="0"/>
          <p:nvPr/>
        </p:nvPicPr>
        <p:blipFill>
          <a:blip r:embed="rId5">
            <a:alphaModFix/>
          </a:blip>
          <a:stretch>
            <a:fillRect/>
          </a:stretch>
        </p:blipFill>
        <p:spPr>
          <a:xfrm>
            <a:off x="1298625" y="1807038"/>
            <a:ext cx="5154949" cy="4262861"/>
          </a:xfrm>
          <a:prstGeom prst="rect">
            <a:avLst/>
          </a:prstGeom>
          <a:noFill/>
          <a:ln>
            <a:noFill/>
          </a:ln>
        </p:spPr>
      </p:pic>
      <p:sp>
        <p:nvSpPr>
          <p:cNvPr id="198" name="Google Shape;198;g8324af7e22_0_0"/>
          <p:cNvSpPr txBox="1"/>
          <p:nvPr/>
        </p:nvSpPr>
        <p:spPr>
          <a:xfrm>
            <a:off x="861875" y="1417650"/>
            <a:ext cx="42849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Spartan"/>
                <a:ea typeface="Spartan"/>
                <a:cs typeface="Spartan"/>
                <a:sym typeface="Spartan"/>
              </a:rPr>
              <a:t>Last Data Update 2020-04-14 11:00 EDT</a:t>
            </a:r>
            <a:endParaRPr>
              <a:latin typeface="Spartan"/>
              <a:ea typeface="Spartan"/>
              <a:cs typeface="Spartan"/>
              <a:sym typeface="Spart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73044254a1_0_524"/>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COVID-19 &amp; The Alberta Human Rights Act</a:t>
            </a:r>
            <a:endParaRPr/>
          </a:p>
        </p:txBody>
      </p:sp>
      <p:sp>
        <p:nvSpPr>
          <p:cNvPr id="205" name="Google Shape;205;g73044254a1_0_524"/>
          <p:cNvSpPr>
            <a:spLocks noGrp="1"/>
          </p:cNvSpPr>
          <p:nvPr>
            <p:ph type="chart" idx="2"/>
          </p:nvPr>
        </p:nvSpPr>
        <p:spPr>
          <a:xfrm>
            <a:off x="609600" y="1752600"/>
            <a:ext cx="10972800" cy="4343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CA">
                <a:latin typeface="Spartan"/>
                <a:ea typeface="Spartan"/>
                <a:cs typeface="Spartan"/>
                <a:sym typeface="Spartan"/>
              </a:rPr>
              <a:t>Discrimination related to COVID-19 is prohibited when it involves a ground under the Alberta Human Rights Act</a:t>
            </a:r>
            <a:endParaRPr>
              <a:latin typeface="Spartan"/>
              <a:ea typeface="Spartan"/>
              <a:cs typeface="Spartan"/>
              <a:sym typeface="Spartan"/>
            </a:endParaRPr>
          </a:p>
        </p:txBody>
      </p:sp>
      <p:sp>
        <p:nvSpPr>
          <p:cNvPr id="206" name="Google Shape;206;g73044254a1_0_524"/>
          <p:cNvSpPr/>
          <p:nvPr/>
        </p:nvSpPr>
        <p:spPr>
          <a:xfrm>
            <a:off x="609600" y="3612050"/>
            <a:ext cx="2711400" cy="1953600"/>
          </a:xfrm>
          <a:prstGeom prst="wedgeRectCallout">
            <a:avLst>
              <a:gd name="adj1" fmla="val -20833"/>
              <a:gd name="adj2" fmla="val 625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1800">
                <a:solidFill>
                  <a:srgbClr val="FFFFFF"/>
                </a:solidFill>
                <a:latin typeface="Spartan"/>
                <a:ea typeface="Spartan"/>
                <a:cs typeface="Spartan"/>
                <a:sym typeface="Spartan"/>
              </a:rPr>
              <a:t>Restrictions based on where a person has recently travelled</a:t>
            </a:r>
            <a:endParaRPr sz="1800">
              <a:solidFill>
                <a:srgbClr val="FFFFFF"/>
              </a:solidFill>
              <a:latin typeface="Spartan"/>
              <a:ea typeface="Spartan"/>
              <a:cs typeface="Spartan"/>
              <a:sym typeface="Spartan"/>
            </a:endParaRPr>
          </a:p>
        </p:txBody>
      </p:sp>
      <p:sp>
        <p:nvSpPr>
          <p:cNvPr id="207" name="Google Shape;207;g73044254a1_0_524"/>
          <p:cNvSpPr/>
          <p:nvPr/>
        </p:nvSpPr>
        <p:spPr>
          <a:xfrm>
            <a:off x="7868775" y="3612050"/>
            <a:ext cx="2711400" cy="1953600"/>
          </a:xfrm>
          <a:prstGeom prst="wedgeRectCallout">
            <a:avLst>
              <a:gd name="adj1" fmla="val -20833"/>
              <a:gd name="adj2" fmla="val 625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1800">
                <a:solidFill>
                  <a:srgbClr val="FFFFFF"/>
                </a:solidFill>
                <a:latin typeface="Spartan"/>
                <a:ea typeface="Spartan"/>
                <a:cs typeface="Spartan"/>
                <a:sym typeface="Spartan"/>
              </a:rPr>
              <a:t>Making assumptions about an individuals exposure to COVID-19 based on race, place of origin or ethnic origin</a:t>
            </a:r>
            <a:endParaRPr sz="1800">
              <a:solidFill>
                <a:srgbClr val="FFFFFF"/>
              </a:solidFill>
              <a:latin typeface="Spartan"/>
              <a:ea typeface="Spartan"/>
              <a:cs typeface="Spartan"/>
              <a:sym typeface="Spartan"/>
            </a:endParaRPr>
          </a:p>
        </p:txBody>
      </p:sp>
      <p:sp>
        <p:nvSpPr>
          <p:cNvPr id="208" name="Google Shape;208;g73044254a1_0_524"/>
          <p:cNvSpPr/>
          <p:nvPr/>
        </p:nvSpPr>
        <p:spPr>
          <a:xfrm>
            <a:off x="4239188" y="3612050"/>
            <a:ext cx="2711400" cy="19536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1800">
                <a:solidFill>
                  <a:srgbClr val="FFFFFF"/>
                </a:solidFill>
                <a:latin typeface="Spartan"/>
                <a:ea typeface="Spartan"/>
                <a:cs typeface="Spartan"/>
                <a:sym typeface="Spartan"/>
              </a:rPr>
              <a:t>Services that have restricted hours for seniors or vulnerable individuals</a:t>
            </a:r>
            <a:endParaRPr sz="1800">
              <a:solidFill>
                <a:srgbClr val="FFFFFF"/>
              </a:solidFill>
              <a:latin typeface="Spartan"/>
              <a:ea typeface="Spartan"/>
              <a:cs typeface="Spartan"/>
              <a:sym typeface="Spartan"/>
            </a:endParaRPr>
          </a:p>
        </p:txBody>
      </p:sp>
      <p:sp>
        <p:nvSpPr>
          <p:cNvPr id="209" name="Google Shape;209;g73044254a1_0_524"/>
          <p:cNvSpPr txBox="1"/>
          <p:nvPr/>
        </p:nvSpPr>
        <p:spPr>
          <a:xfrm>
            <a:off x="609600" y="6135875"/>
            <a:ext cx="6086400" cy="5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Proxima Nova"/>
                <a:ea typeface="Proxima Nova"/>
                <a:cs typeface="Proxima Nova"/>
                <a:sym typeface="Proxima Nova"/>
              </a:rPr>
              <a:t>For more information please visit </a:t>
            </a:r>
            <a:r>
              <a:rPr lang="en-CA" u="sng">
                <a:solidFill>
                  <a:schemeClr val="hlink"/>
                </a:solidFill>
                <a:latin typeface="Proxima Nova"/>
                <a:ea typeface="Proxima Nova"/>
                <a:cs typeface="Proxima Nova"/>
                <a:sym typeface="Proxima Nova"/>
                <a:hlinkClick r:id="rId3"/>
              </a:rPr>
              <a:t>https://www.albertahumanrights.ab.ca/employment/Pages/covid19.aspx</a:t>
            </a:r>
            <a:r>
              <a:rPr lang="en-CA">
                <a:latin typeface="Proxima Nova"/>
                <a:ea typeface="Proxima Nova"/>
                <a:cs typeface="Proxima Nova"/>
                <a:sym typeface="Proxima Nova"/>
              </a:rPr>
              <a:t> </a:t>
            </a:r>
            <a:endParaRPr>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8324af7e22_0_7"/>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Canadian Human Rights Commission</a:t>
            </a:r>
            <a:endParaRPr/>
          </a:p>
        </p:txBody>
      </p:sp>
      <p:sp>
        <p:nvSpPr>
          <p:cNvPr id="216" name="Google Shape;216;g8324af7e22_0_7"/>
          <p:cNvSpPr>
            <a:spLocks noGrp="1"/>
          </p:cNvSpPr>
          <p:nvPr>
            <p:ph type="chart" idx="2"/>
          </p:nvPr>
        </p:nvSpPr>
        <p:spPr>
          <a:xfrm>
            <a:off x="609600" y="1752600"/>
            <a:ext cx="10565700" cy="4343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CA" sz="2000"/>
              <a:t>“The Canadian Human Rights Commission is deeply concerned by the rise of racism across Canada since the start of the COVID-19 pandemic.”</a:t>
            </a:r>
            <a:endParaRPr sz="2000"/>
          </a:p>
          <a:p>
            <a:pPr marL="0" lvl="0" indent="0" algn="l" rtl="0">
              <a:spcBef>
                <a:spcPts val="640"/>
              </a:spcBef>
              <a:spcAft>
                <a:spcPts val="0"/>
              </a:spcAft>
              <a:buNone/>
            </a:pPr>
            <a:endParaRPr sz="2000"/>
          </a:p>
          <a:p>
            <a:pPr marL="0" lvl="0" indent="0" algn="l" rtl="0">
              <a:spcBef>
                <a:spcPts val="640"/>
              </a:spcBef>
              <a:spcAft>
                <a:spcPts val="0"/>
              </a:spcAft>
              <a:buNone/>
            </a:pPr>
            <a:r>
              <a:rPr lang="en-CA" sz="2000"/>
              <a:t>“Minority groups, in particular people of Asian origin have been the victims of racist taunts, threats and intimidation in public and online, and physical violence. This is both an issue of public </a:t>
            </a:r>
            <a:r>
              <a:rPr lang="en-CA"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safety</a:t>
            </a:r>
            <a:r>
              <a:rPr lang="en-CA" sz="2000"/>
              <a:t> and fundamental human rights. No one should feel threatened or unwelcome because of the colour of their skin or where they are from.”</a:t>
            </a:r>
            <a:endParaRPr sz="2000"/>
          </a:p>
          <a:p>
            <a:pPr marL="0" lvl="0" indent="0" algn="l" rtl="0">
              <a:spcBef>
                <a:spcPts val="640"/>
              </a:spcBef>
              <a:spcAft>
                <a:spcPts val="0"/>
              </a:spcAft>
              <a:buNone/>
            </a:pPr>
            <a:endParaRPr sz="2000"/>
          </a:p>
          <a:p>
            <a:pPr marL="457200" lvl="0" indent="-355600" algn="l" rtl="0">
              <a:spcBef>
                <a:spcPts val="640"/>
              </a:spcBef>
              <a:spcAft>
                <a:spcPts val="0"/>
              </a:spcAft>
              <a:buSzPts val="2000"/>
              <a:buChar char="-"/>
            </a:pPr>
            <a:r>
              <a:rPr lang="en-CA" sz="2000"/>
              <a:t>Statement from Marie-Claude Landry, Chief Commissioner of the Canadian Human Rights Commission</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g72f970c548_1_460"/>
          <p:cNvSpPr txBox="1">
            <a:spLocks noGrp="1"/>
          </p:cNvSpPr>
          <p:nvPr>
            <p:ph type="body" idx="1"/>
          </p:nvPr>
        </p:nvSpPr>
        <p:spPr>
          <a:xfrm>
            <a:off x="2844800" y="6461234"/>
            <a:ext cx="10363200" cy="396900"/>
          </a:xfrm>
          <a:prstGeom prst="rect">
            <a:avLst/>
          </a:prstGeom>
        </p:spPr>
        <p:txBody>
          <a:bodyPr spcFirstLastPara="1" wrap="square" lIns="91425" tIns="45700" rIns="91425" bIns="45700" anchor="ctr" anchorCtr="0">
            <a:noAutofit/>
          </a:bodyPr>
          <a:lstStyle/>
          <a:p>
            <a:pPr marL="0" lvl="0" indent="0" algn="l" rtl="0">
              <a:spcBef>
                <a:spcPts val="400"/>
              </a:spcBef>
              <a:spcAft>
                <a:spcPts val="200"/>
              </a:spcAft>
              <a:buNone/>
            </a:pPr>
            <a:endParaRPr/>
          </a:p>
        </p:txBody>
      </p:sp>
      <p:sp>
        <p:nvSpPr>
          <p:cNvPr id="223" name="Google Shape;223;g72f970c548_1_460"/>
          <p:cNvSpPr txBox="1">
            <a:spLocks noGrp="1"/>
          </p:cNvSpPr>
          <p:nvPr>
            <p:ph type="title"/>
          </p:nvPr>
        </p:nvSpPr>
        <p:spPr>
          <a:xfrm>
            <a:off x="2743200" y="5318233"/>
            <a:ext cx="108711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Key Terms &amp; Findings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82f752b61b_0_41"/>
          <p:cNvSpPr txBox="1">
            <a:spLocks noGrp="1"/>
          </p:cNvSpPr>
          <p:nvPr>
            <p:ph type="title"/>
          </p:nvPr>
        </p:nvSpPr>
        <p:spPr>
          <a:xfrm>
            <a:off x="5892800" y="322125"/>
            <a:ext cx="42858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Racism</a:t>
            </a:r>
            <a:endParaRPr/>
          </a:p>
        </p:txBody>
      </p:sp>
      <p:sp>
        <p:nvSpPr>
          <p:cNvPr id="230" name="Google Shape;230;g82f752b61b_0_41"/>
          <p:cNvSpPr txBox="1">
            <a:spLocks noGrp="1"/>
          </p:cNvSpPr>
          <p:nvPr>
            <p:ph type="body" idx="1"/>
          </p:nvPr>
        </p:nvSpPr>
        <p:spPr>
          <a:xfrm>
            <a:off x="5892800" y="1676400"/>
            <a:ext cx="5247300" cy="2368800"/>
          </a:xfrm>
          <a:prstGeom prst="rect">
            <a:avLst/>
          </a:prstGeom>
        </p:spPr>
        <p:txBody>
          <a:bodyPr spcFirstLastPara="1" wrap="square" lIns="91425" tIns="45700" rIns="91425" bIns="45700" anchor="t" anchorCtr="0">
            <a:noAutofit/>
          </a:bodyPr>
          <a:lstStyle/>
          <a:p>
            <a:pPr marL="0" lvl="0" indent="0" algn="l" rtl="0">
              <a:spcBef>
                <a:spcPts val="360"/>
              </a:spcBef>
              <a:spcAft>
                <a:spcPts val="200"/>
              </a:spcAft>
              <a:buNone/>
            </a:pPr>
            <a:r>
              <a:rPr lang="en-CA">
                <a:latin typeface="Spartan"/>
                <a:ea typeface="Spartan"/>
                <a:cs typeface="Spartan"/>
                <a:sym typeface="Spartan"/>
              </a:rPr>
              <a:t>Racism is an individual action or institutional practice backed by institutional </a:t>
            </a:r>
            <a:r>
              <a:rPr lang="en-CA" b="1">
                <a:solidFill>
                  <a:schemeClr val="accent5"/>
                </a:solidFill>
                <a:latin typeface="Spartan"/>
                <a:ea typeface="Spartan"/>
                <a:cs typeface="Spartan"/>
                <a:sym typeface="Spartan"/>
              </a:rPr>
              <a:t>power</a:t>
            </a:r>
            <a:r>
              <a:rPr lang="en-CA">
                <a:latin typeface="Spartan"/>
                <a:ea typeface="Spartan"/>
                <a:cs typeface="Spartan"/>
                <a:sym typeface="Spartan"/>
              </a:rPr>
              <a:t>, which subordinates people because of their colour or ethnicity. (Anti-Racism Resource Centre, Community and Race Relations Committee of Peterborough)</a:t>
            </a:r>
            <a:endParaRPr>
              <a:latin typeface="Spartan"/>
              <a:ea typeface="Spartan"/>
              <a:cs typeface="Spartan"/>
              <a:sym typeface="Spartan"/>
            </a:endParaRPr>
          </a:p>
        </p:txBody>
      </p:sp>
      <p:sp>
        <p:nvSpPr>
          <p:cNvPr id="231" name="Google Shape;231;g82f752b61b_0_41"/>
          <p:cNvSpPr>
            <a:spLocks noGrp="1"/>
          </p:cNvSpPr>
          <p:nvPr>
            <p:ph type="pic" idx="2"/>
          </p:nvPr>
        </p:nvSpPr>
        <p:spPr>
          <a:xfrm>
            <a:off x="609600" y="1676400"/>
            <a:ext cx="5079900" cy="1868700"/>
          </a:xfrm>
          <a:prstGeom prst="rect">
            <a:avLst/>
          </a:prstGeom>
          <a:noFill/>
        </p:spPr>
        <p:txBody>
          <a:bodyPr spcFirstLastPara="1" wrap="square" lIns="91425" tIns="45700" rIns="91425" bIns="45700" anchor="t" anchorCtr="0">
            <a:noAutofit/>
          </a:bodyPr>
          <a:lstStyle/>
          <a:p>
            <a:pPr marL="0" lvl="0" indent="0" algn="l" rtl="0">
              <a:spcBef>
                <a:spcPts val="640"/>
              </a:spcBef>
              <a:spcAft>
                <a:spcPts val="0"/>
              </a:spcAft>
              <a:buNone/>
            </a:pPr>
            <a:r>
              <a:rPr lang="en-CA" sz="1800">
                <a:solidFill>
                  <a:srgbClr val="3C4043"/>
                </a:solidFill>
                <a:highlight>
                  <a:srgbClr val="FFFFFF"/>
                </a:highlight>
                <a:latin typeface="Spartan"/>
                <a:ea typeface="Spartan"/>
                <a:cs typeface="Spartan"/>
                <a:sym typeface="Spartan"/>
              </a:rPr>
              <a:t>Xenophobia describes attitudes, prejudices and behaviour that reject, exclude and often vilify persons, based on the perception that they are outsiders or foreigners to the community, society or national identity (UNHCR)</a:t>
            </a:r>
            <a:endParaRPr sz="1800">
              <a:solidFill>
                <a:schemeClr val="dk1"/>
              </a:solidFill>
              <a:latin typeface="Spartan"/>
              <a:ea typeface="Spartan"/>
              <a:cs typeface="Spartan"/>
              <a:sym typeface="Spartan"/>
            </a:endParaRPr>
          </a:p>
        </p:txBody>
      </p:sp>
      <p:sp>
        <p:nvSpPr>
          <p:cNvPr id="232" name="Google Shape;232;g82f752b61b_0_41"/>
          <p:cNvSpPr txBox="1">
            <a:spLocks noGrp="1"/>
          </p:cNvSpPr>
          <p:nvPr>
            <p:ph type="title"/>
          </p:nvPr>
        </p:nvSpPr>
        <p:spPr>
          <a:xfrm>
            <a:off x="729650" y="427075"/>
            <a:ext cx="42858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Xenophobia</a:t>
            </a:r>
            <a:endParaRPr/>
          </a:p>
        </p:txBody>
      </p:sp>
      <p:sp>
        <p:nvSpPr>
          <p:cNvPr id="233" name="Google Shape;233;g82f752b61b_0_41"/>
          <p:cNvSpPr>
            <a:spLocks noGrp="1"/>
          </p:cNvSpPr>
          <p:nvPr>
            <p:ph type="pic" idx="2"/>
          </p:nvPr>
        </p:nvSpPr>
        <p:spPr>
          <a:xfrm>
            <a:off x="402525" y="4794425"/>
            <a:ext cx="8973900" cy="1617300"/>
          </a:xfrm>
          <a:prstGeom prst="rect">
            <a:avLst/>
          </a:prstGeom>
          <a:noFill/>
        </p:spPr>
        <p:txBody>
          <a:bodyPr spcFirstLastPara="1" wrap="square" lIns="91425" tIns="45700" rIns="91425" bIns="45700" anchor="t" anchorCtr="0">
            <a:noAutofit/>
          </a:bodyPr>
          <a:lstStyle/>
          <a:p>
            <a:pPr marL="0" lvl="0" indent="0" algn="l" rtl="0">
              <a:spcBef>
                <a:spcPts val="640"/>
              </a:spcBef>
              <a:spcAft>
                <a:spcPts val="0"/>
              </a:spcAft>
              <a:buNone/>
            </a:pPr>
            <a:r>
              <a:rPr lang="en-CA" sz="1800">
                <a:solidFill>
                  <a:schemeClr val="dk1"/>
                </a:solidFill>
                <a:latin typeface="Spartan"/>
                <a:ea typeface="Spartan"/>
                <a:cs typeface="Spartan"/>
                <a:sym typeface="Spartan"/>
              </a:rPr>
              <a:t>Racialization is the process through which groups come to be socially constructed as races, based on characteristics such as race, ethnicity, language, economics, religions, culture, politics, etc. That is, treated outside the norm and receiving unequal treatment based upon phenotypical features. (Canadian Race Relations Foundation)</a:t>
            </a:r>
            <a:endParaRPr sz="1800">
              <a:solidFill>
                <a:schemeClr val="dk1"/>
              </a:solidFill>
              <a:latin typeface="Spartan"/>
              <a:ea typeface="Spartan"/>
              <a:cs typeface="Spartan"/>
              <a:sym typeface="Spartan"/>
            </a:endParaRPr>
          </a:p>
        </p:txBody>
      </p:sp>
      <p:sp>
        <p:nvSpPr>
          <p:cNvPr id="234" name="Google Shape;234;g82f752b61b_0_41"/>
          <p:cNvSpPr txBox="1">
            <a:spLocks noGrp="1"/>
          </p:cNvSpPr>
          <p:nvPr>
            <p:ph type="title"/>
          </p:nvPr>
        </p:nvSpPr>
        <p:spPr>
          <a:xfrm>
            <a:off x="614598" y="3545100"/>
            <a:ext cx="7571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Racialization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82f752b61b_0_30"/>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Discrimination</a:t>
            </a:r>
            <a:endParaRPr/>
          </a:p>
        </p:txBody>
      </p:sp>
      <p:sp>
        <p:nvSpPr>
          <p:cNvPr id="241" name="Google Shape;241;g82f752b61b_0_30"/>
          <p:cNvSpPr>
            <a:spLocks noGrp="1"/>
          </p:cNvSpPr>
          <p:nvPr>
            <p:ph type="chart" idx="2"/>
          </p:nvPr>
        </p:nvSpPr>
        <p:spPr>
          <a:xfrm>
            <a:off x="5670150" y="1752600"/>
            <a:ext cx="5505300" cy="4343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CA">
                <a:latin typeface="Spartan"/>
                <a:ea typeface="Spartan"/>
                <a:cs typeface="Spartan"/>
                <a:sym typeface="Spartan"/>
              </a:rPr>
              <a:t>Discrimination is an action or a decision that results in the unfair or negative treatment of a person or group, for reasons such as their race or age. (CHRC)</a:t>
            </a:r>
            <a:endParaRPr>
              <a:latin typeface="Spartan"/>
              <a:ea typeface="Spartan"/>
              <a:cs typeface="Spartan"/>
              <a:sym typeface="Spartan"/>
            </a:endParaRPr>
          </a:p>
        </p:txBody>
      </p:sp>
      <p:pic>
        <p:nvPicPr>
          <p:cNvPr id="242" name="Google Shape;242;g82f752b61b_0_30"/>
          <p:cNvPicPr preferRelativeResize="0"/>
          <p:nvPr/>
        </p:nvPicPr>
        <p:blipFill>
          <a:blip r:embed="rId3">
            <a:alphaModFix/>
          </a:blip>
          <a:stretch>
            <a:fillRect/>
          </a:stretch>
        </p:blipFill>
        <p:spPr>
          <a:xfrm>
            <a:off x="459430" y="1610100"/>
            <a:ext cx="4651720" cy="4628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72f970c548_1_453"/>
          <p:cNvSpPr txBox="1">
            <a:spLocks noGrp="1"/>
          </p:cNvSpPr>
          <p:nvPr>
            <p:ph type="title"/>
          </p:nvPr>
        </p:nvSpPr>
        <p:spPr>
          <a:xfrm>
            <a:off x="2401200" y="339175"/>
            <a:ext cx="738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COVID-19 </a:t>
            </a:r>
            <a:r>
              <a:rPr lang="en-CA" u="sng">
                <a:solidFill>
                  <a:schemeClr val="hlink"/>
                </a:solidFill>
                <a:hlinkClick r:id="rId3"/>
              </a:rPr>
              <a:t>Survey</a:t>
            </a:r>
            <a:r>
              <a:rPr lang="en-CA"/>
              <a:t> </a:t>
            </a:r>
            <a:endParaRPr/>
          </a:p>
        </p:txBody>
      </p:sp>
      <p:sp>
        <p:nvSpPr>
          <p:cNvPr id="249" name="Google Shape;249;g72f970c548_1_453"/>
          <p:cNvSpPr>
            <a:spLocks noGrp="1"/>
          </p:cNvSpPr>
          <p:nvPr>
            <p:ph type="chart" idx="2"/>
          </p:nvPr>
        </p:nvSpPr>
        <p:spPr>
          <a:xfrm>
            <a:off x="609600" y="1752600"/>
            <a:ext cx="10001100" cy="4343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CA" b="1">
                <a:solidFill>
                  <a:schemeClr val="accent2"/>
                </a:solidFill>
              </a:rPr>
              <a:t>Purpose:</a:t>
            </a:r>
            <a:r>
              <a:rPr lang="en-CA"/>
              <a:t> </a:t>
            </a:r>
            <a:endParaRPr/>
          </a:p>
          <a:p>
            <a:pPr marL="457200" lvl="0" indent="-431800" algn="l" rtl="0">
              <a:spcBef>
                <a:spcPts val="640"/>
              </a:spcBef>
              <a:spcAft>
                <a:spcPts val="0"/>
              </a:spcAft>
              <a:buSzPts val="3200"/>
              <a:buChar char="•"/>
            </a:pPr>
            <a:r>
              <a:rPr lang="en-CA"/>
              <a:t>Identify needs </a:t>
            </a:r>
            <a:endParaRPr/>
          </a:p>
          <a:p>
            <a:pPr marL="457200" lvl="0" indent="-431800" algn="l" rtl="0">
              <a:spcBef>
                <a:spcPts val="0"/>
              </a:spcBef>
              <a:spcAft>
                <a:spcPts val="0"/>
              </a:spcAft>
              <a:buSzPts val="3200"/>
              <a:buChar char="•"/>
            </a:pPr>
            <a:r>
              <a:rPr lang="en-CA"/>
              <a:t>Locate gaps, issues, and opportunities for improvement  </a:t>
            </a:r>
            <a:endParaRPr/>
          </a:p>
          <a:p>
            <a:pPr marL="457200" lvl="0" indent="-431800" algn="l" rtl="0">
              <a:spcBef>
                <a:spcPts val="0"/>
              </a:spcBef>
              <a:spcAft>
                <a:spcPts val="0"/>
              </a:spcAft>
              <a:buSzPts val="3200"/>
              <a:buChar char="•"/>
            </a:pPr>
            <a:r>
              <a:rPr lang="en-CA"/>
              <a:t>Share positive experiences </a:t>
            </a:r>
            <a:endParaRPr/>
          </a:p>
          <a:p>
            <a:pPr marL="457200" lvl="0" indent="-431800" algn="l" rtl="0">
              <a:spcBef>
                <a:spcPts val="0"/>
              </a:spcBef>
              <a:spcAft>
                <a:spcPts val="0"/>
              </a:spcAft>
              <a:buSzPts val="3200"/>
              <a:buChar char="•"/>
            </a:pPr>
            <a:r>
              <a:rPr lang="en-CA"/>
              <a:t>Identify actions that are helping communities respond to COVID-19</a:t>
            </a:r>
            <a:endParaRPr/>
          </a:p>
        </p:txBody>
      </p:sp>
      <p:grpSp>
        <p:nvGrpSpPr>
          <p:cNvPr id="250" name="Google Shape;250;g72f970c548_1_453"/>
          <p:cNvGrpSpPr/>
          <p:nvPr/>
        </p:nvGrpSpPr>
        <p:grpSpPr>
          <a:xfrm>
            <a:off x="541455" y="210124"/>
            <a:ext cx="1427100" cy="1272062"/>
            <a:chOff x="632185" y="786492"/>
            <a:chExt cx="950766" cy="952499"/>
          </a:xfrm>
        </p:grpSpPr>
        <p:sp>
          <p:nvSpPr>
            <p:cNvPr id="251" name="Google Shape;251;g72f970c548_1_453"/>
            <p:cNvSpPr/>
            <p:nvPr/>
          </p:nvSpPr>
          <p:spPr>
            <a:xfrm>
              <a:off x="1076669" y="786492"/>
              <a:ext cx="506282" cy="465677"/>
            </a:xfrm>
            <a:custGeom>
              <a:avLst/>
              <a:gdLst/>
              <a:ahLst/>
              <a:cxnLst/>
              <a:rect l="l" t="t" r="r" b="b"/>
              <a:pathLst>
                <a:path w="506282" h="465677" extrusionOk="0">
                  <a:moveTo>
                    <a:pt x="442789" y="0"/>
                  </a:moveTo>
                  <a:lnTo>
                    <a:pt x="63494" y="0"/>
                  </a:lnTo>
                  <a:cubicBezTo>
                    <a:pt x="28480" y="0"/>
                    <a:pt x="0" y="28480"/>
                    <a:pt x="0" y="63503"/>
                  </a:cubicBezTo>
                  <a:lnTo>
                    <a:pt x="0" y="296351"/>
                  </a:lnTo>
                  <a:cubicBezTo>
                    <a:pt x="0" y="331365"/>
                    <a:pt x="28480" y="359845"/>
                    <a:pt x="63494" y="359845"/>
                  </a:cubicBezTo>
                  <a:lnTo>
                    <a:pt x="76810" y="359845"/>
                  </a:lnTo>
                  <a:cubicBezTo>
                    <a:pt x="69675" y="381467"/>
                    <a:pt x="55836" y="411728"/>
                    <a:pt x="31452" y="426358"/>
                  </a:cubicBezTo>
                  <a:cubicBezTo>
                    <a:pt x="23079" y="431359"/>
                    <a:pt x="19212" y="441455"/>
                    <a:pt x="22108" y="450761"/>
                  </a:cubicBezTo>
                  <a:cubicBezTo>
                    <a:pt x="24860" y="459667"/>
                    <a:pt x="33080" y="465677"/>
                    <a:pt x="42329" y="465677"/>
                  </a:cubicBezTo>
                  <a:cubicBezTo>
                    <a:pt x="42739" y="465677"/>
                    <a:pt x="43148" y="465658"/>
                    <a:pt x="43586" y="465639"/>
                  </a:cubicBezTo>
                  <a:cubicBezTo>
                    <a:pt x="49511" y="465287"/>
                    <a:pt x="183166" y="456228"/>
                    <a:pt x="226209" y="359845"/>
                  </a:cubicBezTo>
                  <a:lnTo>
                    <a:pt x="445627" y="359845"/>
                  </a:lnTo>
                  <a:cubicBezTo>
                    <a:pt x="446942" y="359845"/>
                    <a:pt x="448227" y="359721"/>
                    <a:pt x="449466" y="359493"/>
                  </a:cubicBezTo>
                  <a:cubicBezTo>
                    <a:pt x="481355" y="356140"/>
                    <a:pt x="506282" y="329108"/>
                    <a:pt x="506282" y="296351"/>
                  </a:cubicBezTo>
                  <a:lnTo>
                    <a:pt x="506282" y="63513"/>
                  </a:lnTo>
                  <a:cubicBezTo>
                    <a:pt x="506282" y="28527"/>
                    <a:pt x="477812" y="38"/>
                    <a:pt x="442789" y="0"/>
                  </a:cubicBezTo>
                  <a:close/>
                  <a:moveTo>
                    <a:pt x="463963" y="296351"/>
                  </a:moveTo>
                  <a:cubicBezTo>
                    <a:pt x="463963" y="308029"/>
                    <a:pt x="454476" y="317516"/>
                    <a:pt x="442789" y="317516"/>
                  </a:cubicBezTo>
                  <a:lnTo>
                    <a:pt x="211693" y="317516"/>
                  </a:lnTo>
                  <a:cubicBezTo>
                    <a:pt x="202482" y="317516"/>
                    <a:pt x="194339" y="323450"/>
                    <a:pt x="191538" y="332213"/>
                  </a:cubicBezTo>
                  <a:cubicBezTo>
                    <a:pt x="177498" y="375933"/>
                    <a:pt x="136446" y="398888"/>
                    <a:pt x="100755" y="410813"/>
                  </a:cubicBezTo>
                  <a:cubicBezTo>
                    <a:pt x="119129" y="377695"/>
                    <a:pt x="124682" y="344214"/>
                    <a:pt x="125044" y="342005"/>
                  </a:cubicBezTo>
                  <a:cubicBezTo>
                    <a:pt x="126016" y="335890"/>
                    <a:pt x="124263" y="329651"/>
                    <a:pt x="120244" y="324936"/>
                  </a:cubicBezTo>
                  <a:cubicBezTo>
                    <a:pt x="116215" y="320211"/>
                    <a:pt x="110347" y="317516"/>
                    <a:pt x="104146" y="317516"/>
                  </a:cubicBezTo>
                  <a:lnTo>
                    <a:pt x="63503" y="317516"/>
                  </a:lnTo>
                  <a:cubicBezTo>
                    <a:pt x="51826" y="317516"/>
                    <a:pt x="42339" y="308029"/>
                    <a:pt x="42339" y="296351"/>
                  </a:cubicBezTo>
                  <a:lnTo>
                    <a:pt x="42339" y="63503"/>
                  </a:lnTo>
                  <a:cubicBezTo>
                    <a:pt x="42339" y="51816"/>
                    <a:pt x="51826" y="42329"/>
                    <a:pt x="63503" y="42329"/>
                  </a:cubicBezTo>
                  <a:lnTo>
                    <a:pt x="442798" y="42358"/>
                  </a:lnTo>
                  <a:cubicBezTo>
                    <a:pt x="454485" y="42358"/>
                    <a:pt x="463972" y="51845"/>
                    <a:pt x="463972" y="63522"/>
                  </a:cubicBezTo>
                  <a:lnTo>
                    <a:pt x="463972" y="29635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g72f970c548_1_453"/>
            <p:cNvSpPr/>
            <p:nvPr/>
          </p:nvSpPr>
          <p:spPr>
            <a:xfrm>
              <a:off x="812093" y="1135754"/>
              <a:ext cx="211664" cy="211664"/>
            </a:xfrm>
            <a:custGeom>
              <a:avLst/>
              <a:gdLst/>
              <a:ahLst/>
              <a:cxnLst/>
              <a:rect l="l" t="t" r="r" b="b"/>
              <a:pathLst>
                <a:path w="211664" h="211664" extrusionOk="0">
                  <a:moveTo>
                    <a:pt x="211665" y="105832"/>
                  </a:moveTo>
                  <a:cubicBezTo>
                    <a:pt x="211665" y="164282"/>
                    <a:pt x="164282" y="211665"/>
                    <a:pt x="105832" y="211665"/>
                  </a:cubicBezTo>
                  <a:cubicBezTo>
                    <a:pt x="47383" y="211665"/>
                    <a:pt x="0" y="164282"/>
                    <a:pt x="0" y="105832"/>
                  </a:cubicBezTo>
                  <a:cubicBezTo>
                    <a:pt x="0" y="47383"/>
                    <a:pt x="47383" y="0"/>
                    <a:pt x="105832" y="0"/>
                  </a:cubicBezTo>
                  <a:cubicBezTo>
                    <a:pt x="164282" y="0"/>
                    <a:pt x="211665" y="47383"/>
                    <a:pt x="211665" y="1058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g72f970c548_1_453"/>
            <p:cNvSpPr/>
            <p:nvPr/>
          </p:nvSpPr>
          <p:spPr>
            <a:xfrm>
              <a:off x="632185" y="998175"/>
              <a:ext cx="783145" cy="740816"/>
            </a:xfrm>
            <a:custGeom>
              <a:avLst/>
              <a:gdLst/>
              <a:ahLst/>
              <a:cxnLst/>
              <a:rect l="l" t="t" r="r" b="b"/>
              <a:pathLst>
                <a:path w="783145" h="740816" extrusionOk="0">
                  <a:moveTo>
                    <a:pt x="783146" y="624411"/>
                  </a:moveTo>
                  <a:cubicBezTo>
                    <a:pt x="783146" y="595179"/>
                    <a:pt x="759457" y="571481"/>
                    <a:pt x="730225" y="571481"/>
                  </a:cubicBezTo>
                  <a:lnTo>
                    <a:pt x="729044" y="571481"/>
                  </a:lnTo>
                  <a:lnTo>
                    <a:pt x="708174" y="501910"/>
                  </a:lnTo>
                  <a:cubicBezTo>
                    <a:pt x="704821" y="490718"/>
                    <a:pt x="693049" y="484394"/>
                    <a:pt x="681819" y="487699"/>
                  </a:cubicBezTo>
                  <a:cubicBezTo>
                    <a:pt x="670617" y="491071"/>
                    <a:pt x="664264" y="502872"/>
                    <a:pt x="667617" y="514064"/>
                  </a:cubicBezTo>
                  <a:lnTo>
                    <a:pt x="684838" y="571481"/>
                  </a:lnTo>
                  <a:lnTo>
                    <a:pt x="587350" y="571481"/>
                  </a:lnTo>
                  <a:lnTo>
                    <a:pt x="476240" y="423320"/>
                  </a:lnTo>
                  <a:cubicBezTo>
                    <a:pt x="466249" y="409994"/>
                    <a:pt x="450571" y="402146"/>
                    <a:pt x="433902" y="402146"/>
                  </a:cubicBezTo>
                  <a:lnTo>
                    <a:pt x="188071" y="402146"/>
                  </a:lnTo>
                  <a:lnTo>
                    <a:pt x="105823" y="270567"/>
                  </a:lnTo>
                  <a:lnTo>
                    <a:pt x="105823" y="52921"/>
                  </a:lnTo>
                  <a:cubicBezTo>
                    <a:pt x="105823" y="23689"/>
                    <a:pt x="82134" y="0"/>
                    <a:pt x="52911" y="0"/>
                  </a:cubicBezTo>
                  <a:cubicBezTo>
                    <a:pt x="23679" y="0"/>
                    <a:pt x="0" y="23679"/>
                    <a:pt x="0" y="52921"/>
                  </a:cubicBezTo>
                  <a:lnTo>
                    <a:pt x="0" y="285750"/>
                  </a:lnTo>
                  <a:cubicBezTo>
                    <a:pt x="0" y="295666"/>
                    <a:pt x="2791" y="305391"/>
                    <a:pt x="8039" y="313782"/>
                  </a:cubicBezTo>
                  <a:lnTo>
                    <a:pt x="95240" y="519894"/>
                  </a:lnTo>
                  <a:lnTo>
                    <a:pt x="95240" y="624421"/>
                  </a:lnTo>
                  <a:lnTo>
                    <a:pt x="95240" y="740816"/>
                  </a:lnTo>
                  <a:lnTo>
                    <a:pt x="455066" y="740816"/>
                  </a:lnTo>
                  <a:lnTo>
                    <a:pt x="455066" y="571490"/>
                  </a:lnTo>
                  <a:lnTo>
                    <a:pt x="518560" y="656149"/>
                  </a:lnTo>
                  <a:cubicBezTo>
                    <a:pt x="528561" y="669484"/>
                    <a:pt x="544230" y="677332"/>
                    <a:pt x="560899" y="677332"/>
                  </a:cubicBezTo>
                  <a:lnTo>
                    <a:pt x="716594" y="677332"/>
                  </a:lnTo>
                  <a:lnTo>
                    <a:pt x="731120" y="725729"/>
                  </a:lnTo>
                  <a:cubicBezTo>
                    <a:pt x="733873" y="734901"/>
                    <a:pt x="742283" y="740816"/>
                    <a:pt x="751399" y="740816"/>
                  </a:cubicBezTo>
                  <a:cubicBezTo>
                    <a:pt x="753408" y="740816"/>
                    <a:pt x="755456" y="740531"/>
                    <a:pt x="757476" y="739921"/>
                  </a:cubicBezTo>
                  <a:cubicBezTo>
                    <a:pt x="768677" y="736559"/>
                    <a:pt x="775030" y="724757"/>
                    <a:pt x="771677" y="713565"/>
                  </a:cubicBezTo>
                  <a:lnTo>
                    <a:pt x="758342" y="669084"/>
                  </a:lnTo>
                  <a:cubicBezTo>
                    <a:pt x="773192" y="659711"/>
                    <a:pt x="783146" y="643280"/>
                    <a:pt x="783146" y="624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73044254a1_0_0"/>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Survey Insights</a:t>
            </a:r>
            <a:r>
              <a:rPr lang="en-CA"/>
              <a:t>:  117 Reponses</a:t>
            </a:r>
            <a:endParaRPr/>
          </a:p>
        </p:txBody>
      </p:sp>
      <p:sp>
        <p:nvSpPr>
          <p:cNvPr id="260" name="Google Shape;260;g73044254a1_0_0"/>
          <p:cNvSpPr/>
          <p:nvPr/>
        </p:nvSpPr>
        <p:spPr>
          <a:xfrm>
            <a:off x="1008437" y="1417650"/>
            <a:ext cx="3105300" cy="4975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g73044254a1_0_0"/>
          <p:cNvSpPr/>
          <p:nvPr/>
        </p:nvSpPr>
        <p:spPr>
          <a:xfrm>
            <a:off x="916019" y="1488486"/>
            <a:ext cx="3132300" cy="27657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g73044254a1_0_0"/>
          <p:cNvSpPr/>
          <p:nvPr/>
        </p:nvSpPr>
        <p:spPr>
          <a:xfrm>
            <a:off x="1092972" y="2566760"/>
            <a:ext cx="2775900" cy="742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a:solidFill>
                  <a:schemeClr val="accent4"/>
                </a:solidFill>
                <a:latin typeface="Roboto Medium"/>
                <a:ea typeface="Roboto Medium"/>
                <a:cs typeface="Roboto Medium"/>
                <a:sym typeface="Roboto Medium"/>
              </a:rPr>
              <a:t>of respondents thought it was </a:t>
            </a:r>
            <a:r>
              <a:rPr lang="en-CA" sz="1600" b="1" i="1">
                <a:solidFill>
                  <a:schemeClr val="accent4"/>
                </a:solidFill>
                <a:latin typeface="Roboto"/>
                <a:ea typeface="Roboto"/>
                <a:cs typeface="Roboto"/>
                <a:sym typeface="Roboto"/>
              </a:rPr>
              <a:t>extremely important</a:t>
            </a:r>
            <a:r>
              <a:rPr lang="en-CA" sz="1600">
                <a:solidFill>
                  <a:schemeClr val="accent4"/>
                </a:solidFill>
                <a:latin typeface="Roboto Medium"/>
                <a:ea typeface="Roboto Medium"/>
                <a:cs typeface="Roboto Medium"/>
                <a:sym typeface="Roboto Medium"/>
              </a:rPr>
              <a:t> for them to have COVID-19 information available in their first language</a:t>
            </a:r>
            <a:endParaRPr sz="1600">
              <a:solidFill>
                <a:schemeClr val="accent4"/>
              </a:solidFill>
              <a:latin typeface="Roboto Medium"/>
              <a:ea typeface="Roboto Medium"/>
              <a:cs typeface="Roboto Medium"/>
              <a:sym typeface="Roboto Medium"/>
            </a:endParaRPr>
          </a:p>
        </p:txBody>
      </p:sp>
      <p:sp>
        <p:nvSpPr>
          <p:cNvPr id="263" name="Google Shape;263;g73044254a1_0_0"/>
          <p:cNvSpPr/>
          <p:nvPr/>
        </p:nvSpPr>
        <p:spPr>
          <a:xfrm>
            <a:off x="1092861" y="1645773"/>
            <a:ext cx="2775900" cy="823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5300" b="1">
                <a:solidFill>
                  <a:schemeClr val="accent4"/>
                </a:solidFill>
                <a:latin typeface="Roboto"/>
                <a:ea typeface="Roboto"/>
                <a:cs typeface="Roboto"/>
                <a:sym typeface="Roboto"/>
              </a:rPr>
              <a:t>71%</a:t>
            </a:r>
            <a:endParaRPr sz="5300">
              <a:solidFill>
                <a:schemeClr val="accent4"/>
              </a:solidFill>
              <a:latin typeface="Roboto Thin"/>
              <a:ea typeface="Roboto Thin"/>
              <a:cs typeface="Roboto Thin"/>
              <a:sym typeface="Roboto Thin"/>
            </a:endParaRPr>
          </a:p>
        </p:txBody>
      </p:sp>
      <p:sp>
        <p:nvSpPr>
          <p:cNvPr id="264" name="Google Shape;264;g73044254a1_0_0"/>
          <p:cNvSpPr/>
          <p:nvPr/>
        </p:nvSpPr>
        <p:spPr>
          <a:xfrm rot="5400000">
            <a:off x="2231203" y="4198606"/>
            <a:ext cx="474900" cy="4254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 name="Google Shape;265;g73044254a1_0_0"/>
          <p:cNvSpPr/>
          <p:nvPr/>
        </p:nvSpPr>
        <p:spPr>
          <a:xfrm>
            <a:off x="769175" y="4943988"/>
            <a:ext cx="3105300" cy="1324800"/>
          </a:xfrm>
          <a:prstGeom prst="rect">
            <a:avLst/>
          </a:prstGeom>
          <a:noFill/>
          <a:ln>
            <a:noFill/>
          </a:ln>
        </p:spPr>
        <p:txBody>
          <a:bodyPr spcFirstLastPara="1" wrap="square" lIns="121900" tIns="121900" rIns="121900" bIns="121900" anchor="t" anchorCtr="0">
            <a:noAutofit/>
          </a:bodyPr>
          <a:lstStyle/>
          <a:p>
            <a:pPr marL="609600" lvl="0" indent="-387350" algn="l" rtl="0">
              <a:lnSpc>
                <a:spcPct val="115000"/>
              </a:lnSpc>
              <a:spcBef>
                <a:spcPts val="0"/>
              </a:spcBef>
              <a:spcAft>
                <a:spcPts val="0"/>
              </a:spcAft>
              <a:buClr>
                <a:srgbClr val="FFFFFF"/>
              </a:buClr>
              <a:buSzPts val="1300"/>
              <a:buFont typeface="Roboto"/>
              <a:buChar char="●"/>
            </a:pPr>
            <a:r>
              <a:rPr lang="en-CA" sz="1300">
                <a:solidFill>
                  <a:srgbClr val="FFFFFF"/>
                </a:solidFill>
                <a:latin typeface="Roboto"/>
                <a:ea typeface="Roboto"/>
                <a:cs typeface="Roboto"/>
                <a:sym typeface="Roboto"/>
              </a:rPr>
              <a:t>Urdu, Punjabi, Tagalog, Spanish, Cantonese, Vietnamese, Chinese, Amharic, Farsi, Gujarati, Kutchi. </a:t>
            </a:r>
            <a:endParaRPr sz="1300">
              <a:solidFill>
                <a:srgbClr val="FFFFFF"/>
              </a:solidFill>
              <a:latin typeface="Roboto"/>
              <a:ea typeface="Roboto"/>
              <a:cs typeface="Roboto"/>
              <a:sym typeface="Roboto"/>
            </a:endParaRPr>
          </a:p>
        </p:txBody>
      </p:sp>
      <p:sp>
        <p:nvSpPr>
          <p:cNvPr id="266" name="Google Shape;266;g73044254a1_0_0"/>
          <p:cNvSpPr/>
          <p:nvPr/>
        </p:nvSpPr>
        <p:spPr>
          <a:xfrm>
            <a:off x="7564268" y="1417650"/>
            <a:ext cx="3105300" cy="4975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7" name="Google Shape;267;g73044254a1_0_0"/>
          <p:cNvSpPr/>
          <p:nvPr/>
        </p:nvSpPr>
        <p:spPr>
          <a:xfrm>
            <a:off x="7471858" y="1488485"/>
            <a:ext cx="3132300" cy="2694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8" name="Google Shape;268;g73044254a1_0_0"/>
          <p:cNvSpPr/>
          <p:nvPr/>
        </p:nvSpPr>
        <p:spPr>
          <a:xfrm>
            <a:off x="7648799" y="2566763"/>
            <a:ext cx="2775900" cy="1029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a:solidFill>
                  <a:schemeClr val="accent4"/>
                </a:solidFill>
                <a:latin typeface="Roboto Medium"/>
                <a:ea typeface="Roboto Medium"/>
                <a:cs typeface="Roboto Medium"/>
                <a:sym typeface="Roboto Medium"/>
              </a:rPr>
              <a:t>of respondents have avoided going to crowded places in the last 5 days</a:t>
            </a:r>
            <a:endParaRPr sz="1600">
              <a:solidFill>
                <a:schemeClr val="accent4"/>
              </a:solidFill>
              <a:latin typeface="Roboto Medium"/>
              <a:ea typeface="Roboto Medium"/>
              <a:cs typeface="Roboto Medium"/>
              <a:sym typeface="Roboto Medium"/>
            </a:endParaRPr>
          </a:p>
        </p:txBody>
      </p:sp>
      <p:sp>
        <p:nvSpPr>
          <p:cNvPr id="269" name="Google Shape;269;g73044254a1_0_0"/>
          <p:cNvSpPr/>
          <p:nvPr/>
        </p:nvSpPr>
        <p:spPr>
          <a:xfrm>
            <a:off x="7648799" y="3672770"/>
            <a:ext cx="2775900" cy="657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200">
                <a:solidFill>
                  <a:schemeClr val="accent5"/>
                </a:solidFill>
                <a:latin typeface="Roboto"/>
                <a:ea typeface="Roboto"/>
                <a:cs typeface="Roboto"/>
                <a:sym typeface="Roboto"/>
              </a:rPr>
              <a:t>The other  top actions taken were:</a:t>
            </a:r>
            <a:endParaRPr sz="1000">
              <a:solidFill>
                <a:schemeClr val="accent5"/>
              </a:solidFill>
              <a:latin typeface="Roboto"/>
              <a:ea typeface="Roboto"/>
              <a:cs typeface="Roboto"/>
              <a:sym typeface="Roboto"/>
            </a:endParaRPr>
          </a:p>
        </p:txBody>
      </p:sp>
      <p:sp>
        <p:nvSpPr>
          <p:cNvPr id="270" name="Google Shape;270;g73044254a1_0_0"/>
          <p:cNvSpPr/>
          <p:nvPr/>
        </p:nvSpPr>
        <p:spPr>
          <a:xfrm>
            <a:off x="7648692" y="1645773"/>
            <a:ext cx="2775900" cy="823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5300" b="1">
                <a:solidFill>
                  <a:schemeClr val="accent4"/>
                </a:solidFill>
                <a:latin typeface="Roboto"/>
                <a:ea typeface="Roboto"/>
                <a:cs typeface="Roboto"/>
                <a:sym typeface="Roboto"/>
              </a:rPr>
              <a:t>89%</a:t>
            </a:r>
            <a:endParaRPr sz="5300">
              <a:solidFill>
                <a:schemeClr val="accent4"/>
              </a:solidFill>
              <a:latin typeface="Roboto Thin"/>
              <a:ea typeface="Roboto Thin"/>
              <a:cs typeface="Roboto Thin"/>
              <a:sym typeface="Roboto Thin"/>
            </a:endParaRPr>
          </a:p>
        </p:txBody>
      </p:sp>
      <p:sp>
        <p:nvSpPr>
          <p:cNvPr id="271" name="Google Shape;271;g73044254a1_0_0"/>
          <p:cNvSpPr/>
          <p:nvPr/>
        </p:nvSpPr>
        <p:spPr>
          <a:xfrm rot="5400000">
            <a:off x="8787034" y="4121977"/>
            <a:ext cx="474900" cy="4254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 name="Google Shape;272;g73044254a1_0_0"/>
          <p:cNvSpPr/>
          <p:nvPr/>
        </p:nvSpPr>
        <p:spPr>
          <a:xfrm>
            <a:off x="7325031" y="4572136"/>
            <a:ext cx="3333600" cy="1324800"/>
          </a:xfrm>
          <a:prstGeom prst="rect">
            <a:avLst/>
          </a:prstGeom>
          <a:noFill/>
          <a:ln>
            <a:noFill/>
          </a:ln>
        </p:spPr>
        <p:txBody>
          <a:bodyPr spcFirstLastPara="1" wrap="square" lIns="121900" tIns="121900" rIns="121900" bIns="121900" anchor="t" anchorCtr="0">
            <a:noAutofit/>
          </a:bodyPr>
          <a:lstStyle/>
          <a:p>
            <a:pPr marL="609600" lvl="0" indent="-381000" algn="l" rtl="0">
              <a:lnSpc>
                <a:spcPct val="115000"/>
              </a:lnSpc>
              <a:spcBef>
                <a:spcPts val="0"/>
              </a:spcBef>
              <a:spcAft>
                <a:spcPts val="0"/>
              </a:spcAft>
              <a:buClr>
                <a:srgbClr val="FFFFFF"/>
              </a:buClr>
              <a:buSzPts val="1200"/>
              <a:buFont typeface="Roboto"/>
              <a:buChar char="●"/>
            </a:pPr>
            <a:r>
              <a:rPr lang="en-CA" sz="1200">
                <a:solidFill>
                  <a:srgbClr val="FFFFFF"/>
                </a:solidFill>
                <a:latin typeface="Roboto"/>
                <a:ea typeface="Roboto"/>
                <a:cs typeface="Roboto"/>
                <a:sym typeface="Roboto"/>
              </a:rPr>
              <a:t>Cancelled or postponing face-to-face meetings workshops, activities</a:t>
            </a:r>
            <a:endParaRPr sz="1200">
              <a:solidFill>
                <a:srgbClr val="FFFFFF"/>
              </a:solidFill>
              <a:latin typeface="Roboto"/>
              <a:ea typeface="Roboto"/>
              <a:cs typeface="Roboto"/>
              <a:sym typeface="Roboto"/>
            </a:endParaRPr>
          </a:p>
          <a:p>
            <a:pPr marL="609600" lvl="0" indent="-381000" algn="l" rtl="0">
              <a:lnSpc>
                <a:spcPct val="115000"/>
              </a:lnSpc>
              <a:spcBef>
                <a:spcPts val="0"/>
              </a:spcBef>
              <a:spcAft>
                <a:spcPts val="0"/>
              </a:spcAft>
              <a:buClr>
                <a:srgbClr val="FFFFFF"/>
              </a:buClr>
              <a:buSzPts val="1200"/>
              <a:buFont typeface="Roboto"/>
              <a:buChar char="●"/>
            </a:pPr>
            <a:r>
              <a:rPr lang="en-CA" sz="1200">
                <a:solidFill>
                  <a:srgbClr val="FFFFFF"/>
                </a:solidFill>
                <a:latin typeface="Roboto"/>
                <a:ea typeface="Roboto"/>
                <a:cs typeface="Roboto"/>
                <a:sym typeface="Roboto"/>
              </a:rPr>
              <a:t>Discussing with others how COVID-19 is affecting their community</a:t>
            </a:r>
            <a:endParaRPr sz="1200">
              <a:solidFill>
                <a:srgbClr val="FFFFFF"/>
              </a:solidFill>
              <a:latin typeface="Roboto"/>
              <a:ea typeface="Roboto"/>
              <a:cs typeface="Roboto"/>
              <a:sym typeface="Roboto"/>
            </a:endParaRPr>
          </a:p>
          <a:p>
            <a:pPr marL="609600" lvl="0" indent="-381000" algn="l" rtl="0">
              <a:lnSpc>
                <a:spcPct val="115000"/>
              </a:lnSpc>
              <a:spcBef>
                <a:spcPts val="0"/>
              </a:spcBef>
              <a:spcAft>
                <a:spcPts val="0"/>
              </a:spcAft>
              <a:buClr>
                <a:srgbClr val="FFFFFF"/>
              </a:buClr>
              <a:buSzPts val="1200"/>
              <a:buFont typeface="Roboto"/>
              <a:buChar char="●"/>
            </a:pPr>
            <a:r>
              <a:rPr lang="en-CA" sz="1200">
                <a:solidFill>
                  <a:srgbClr val="FFFFFF"/>
                </a:solidFill>
                <a:latin typeface="Roboto"/>
                <a:ea typeface="Roboto"/>
                <a:cs typeface="Roboto"/>
                <a:sym typeface="Roboto"/>
              </a:rPr>
              <a:t>Increasing online presence, livestreaming</a:t>
            </a:r>
            <a:endParaRPr sz="120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900">
              <a:solidFill>
                <a:srgbClr val="FFFFFF"/>
              </a:solidFill>
              <a:latin typeface="Roboto"/>
              <a:ea typeface="Roboto"/>
              <a:cs typeface="Roboto"/>
              <a:sym typeface="Roboto"/>
            </a:endParaRPr>
          </a:p>
        </p:txBody>
      </p:sp>
      <p:sp>
        <p:nvSpPr>
          <p:cNvPr id="273" name="Google Shape;273;g73044254a1_0_0"/>
          <p:cNvSpPr/>
          <p:nvPr/>
        </p:nvSpPr>
        <p:spPr>
          <a:xfrm>
            <a:off x="4286352" y="1417650"/>
            <a:ext cx="3105300" cy="4975800"/>
          </a:xfrm>
          <a:prstGeom prst="rect">
            <a:avLst/>
          </a:prstGeom>
          <a:solidFill>
            <a:schemeClr val="accent2"/>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 name="Google Shape;274;g73044254a1_0_0"/>
          <p:cNvSpPr/>
          <p:nvPr/>
        </p:nvSpPr>
        <p:spPr>
          <a:xfrm>
            <a:off x="4193927" y="1488485"/>
            <a:ext cx="3132300" cy="27657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 name="Google Shape;275;g73044254a1_0_0"/>
          <p:cNvSpPr/>
          <p:nvPr/>
        </p:nvSpPr>
        <p:spPr>
          <a:xfrm>
            <a:off x="4370892" y="2566764"/>
            <a:ext cx="2775900" cy="1149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a:solidFill>
                  <a:schemeClr val="accent4"/>
                </a:solidFill>
                <a:latin typeface="Roboto Medium"/>
                <a:ea typeface="Roboto Medium"/>
                <a:cs typeface="Roboto Medium"/>
                <a:sym typeface="Roboto Medium"/>
              </a:rPr>
              <a:t>of respondents thought Websites were the most important way to share information</a:t>
            </a:r>
            <a:endParaRPr sz="1600">
              <a:solidFill>
                <a:schemeClr val="accent4"/>
              </a:solidFill>
              <a:latin typeface="Roboto Medium"/>
              <a:ea typeface="Roboto Medium"/>
              <a:cs typeface="Roboto Medium"/>
              <a:sym typeface="Roboto Medium"/>
            </a:endParaRPr>
          </a:p>
        </p:txBody>
      </p:sp>
      <p:sp>
        <p:nvSpPr>
          <p:cNvPr id="276" name="Google Shape;276;g73044254a1_0_0"/>
          <p:cNvSpPr/>
          <p:nvPr/>
        </p:nvSpPr>
        <p:spPr>
          <a:xfrm rot="5400000">
            <a:off x="5509118" y="4198606"/>
            <a:ext cx="474900" cy="4254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7" name="Google Shape;277;g73044254a1_0_0"/>
          <p:cNvSpPr/>
          <p:nvPr/>
        </p:nvSpPr>
        <p:spPr>
          <a:xfrm>
            <a:off x="4275690" y="4943988"/>
            <a:ext cx="3105300" cy="1324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300">
                <a:solidFill>
                  <a:srgbClr val="FFFFFF"/>
                </a:solidFill>
                <a:latin typeface="Roboto"/>
                <a:ea typeface="Roboto"/>
                <a:cs typeface="Roboto"/>
                <a:sym typeface="Roboto"/>
              </a:rPr>
              <a:t>The other most useful ways are:</a:t>
            </a:r>
            <a:endParaRPr sz="1300">
              <a:solidFill>
                <a:srgbClr val="FFFFFF"/>
              </a:solidFill>
              <a:latin typeface="Roboto"/>
              <a:ea typeface="Roboto"/>
              <a:cs typeface="Roboto"/>
              <a:sym typeface="Roboto"/>
            </a:endParaRPr>
          </a:p>
          <a:p>
            <a:pPr marL="609600" lvl="0" indent="-387350" algn="l" rtl="0">
              <a:lnSpc>
                <a:spcPct val="115000"/>
              </a:lnSpc>
              <a:spcBef>
                <a:spcPts val="0"/>
              </a:spcBef>
              <a:spcAft>
                <a:spcPts val="0"/>
              </a:spcAft>
              <a:buClr>
                <a:srgbClr val="FFFFFF"/>
              </a:buClr>
              <a:buSzPts val="1300"/>
              <a:buFont typeface="Roboto"/>
              <a:buChar char="●"/>
            </a:pPr>
            <a:r>
              <a:rPr lang="en-CA" sz="1300">
                <a:solidFill>
                  <a:srgbClr val="FFFFFF"/>
                </a:solidFill>
                <a:latin typeface="Roboto"/>
                <a:ea typeface="Roboto"/>
                <a:cs typeface="Roboto"/>
                <a:sym typeface="Roboto"/>
              </a:rPr>
              <a:t>Emails</a:t>
            </a:r>
            <a:endParaRPr sz="1300">
              <a:solidFill>
                <a:srgbClr val="FFFFFF"/>
              </a:solidFill>
              <a:latin typeface="Roboto"/>
              <a:ea typeface="Roboto"/>
              <a:cs typeface="Roboto"/>
              <a:sym typeface="Roboto"/>
            </a:endParaRPr>
          </a:p>
          <a:p>
            <a:pPr marL="609600" lvl="0" indent="-387350" algn="l" rtl="0">
              <a:lnSpc>
                <a:spcPct val="115000"/>
              </a:lnSpc>
              <a:spcBef>
                <a:spcPts val="0"/>
              </a:spcBef>
              <a:spcAft>
                <a:spcPts val="0"/>
              </a:spcAft>
              <a:buClr>
                <a:srgbClr val="FFFFFF"/>
              </a:buClr>
              <a:buSzPts val="1300"/>
              <a:buFont typeface="Roboto"/>
              <a:buChar char="●"/>
            </a:pPr>
            <a:r>
              <a:rPr lang="en-CA" sz="1300">
                <a:solidFill>
                  <a:srgbClr val="FFFFFF"/>
                </a:solidFill>
                <a:latin typeface="Roboto"/>
                <a:ea typeface="Roboto"/>
                <a:cs typeface="Roboto"/>
                <a:sym typeface="Roboto"/>
              </a:rPr>
              <a:t>WhatsApp</a:t>
            </a:r>
            <a:endParaRPr sz="1300">
              <a:solidFill>
                <a:srgbClr val="FFFFFF"/>
              </a:solidFill>
              <a:latin typeface="Roboto"/>
              <a:ea typeface="Roboto"/>
              <a:cs typeface="Roboto"/>
              <a:sym typeface="Roboto"/>
            </a:endParaRPr>
          </a:p>
          <a:p>
            <a:pPr marL="609600" lvl="0" indent="0" algn="l" rtl="0">
              <a:lnSpc>
                <a:spcPct val="115000"/>
              </a:lnSpc>
              <a:spcBef>
                <a:spcPts val="0"/>
              </a:spcBef>
              <a:spcAft>
                <a:spcPts val="0"/>
              </a:spcAft>
              <a:buNone/>
            </a:pPr>
            <a:endParaRPr sz="900">
              <a:solidFill>
                <a:srgbClr val="FFFFFF"/>
              </a:solidFill>
              <a:latin typeface="Roboto"/>
              <a:ea typeface="Roboto"/>
              <a:cs typeface="Roboto"/>
              <a:sym typeface="Roboto"/>
            </a:endParaRPr>
          </a:p>
        </p:txBody>
      </p:sp>
      <p:sp>
        <p:nvSpPr>
          <p:cNvPr id="278" name="Google Shape;278;g73044254a1_0_0"/>
          <p:cNvSpPr/>
          <p:nvPr/>
        </p:nvSpPr>
        <p:spPr>
          <a:xfrm>
            <a:off x="4370776" y="1645773"/>
            <a:ext cx="2775900" cy="823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5300" b="1">
                <a:solidFill>
                  <a:schemeClr val="accent4"/>
                </a:solidFill>
                <a:latin typeface="Roboto"/>
                <a:ea typeface="Roboto"/>
                <a:cs typeface="Roboto"/>
                <a:sym typeface="Roboto"/>
              </a:rPr>
              <a:t>65%</a:t>
            </a:r>
            <a:endParaRPr sz="5300">
              <a:solidFill>
                <a:schemeClr val="accent4"/>
              </a:solidFill>
              <a:latin typeface="Roboto Thin"/>
              <a:ea typeface="Roboto Thin"/>
              <a:cs typeface="Roboto Thin"/>
              <a:sym typeface="Roboto Thin"/>
            </a:endParaRPr>
          </a:p>
        </p:txBody>
      </p:sp>
      <p:sp>
        <p:nvSpPr>
          <p:cNvPr id="279" name="Google Shape;279;g73044254a1_0_0"/>
          <p:cNvSpPr/>
          <p:nvPr/>
        </p:nvSpPr>
        <p:spPr>
          <a:xfrm>
            <a:off x="4404850" y="3672097"/>
            <a:ext cx="2775900" cy="58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200">
                <a:solidFill>
                  <a:schemeClr val="accent5"/>
                </a:solidFill>
                <a:latin typeface="Roboto"/>
                <a:ea typeface="Roboto"/>
                <a:cs typeface="Roboto"/>
                <a:sym typeface="Roboto"/>
              </a:rPr>
              <a:t>60% thought that Facebook was the second most important </a:t>
            </a:r>
            <a:endParaRPr sz="1000">
              <a:solidFill>
                <a:schemeClr val="accent5"/>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g73044254a1_0_351"/>
          <p:cNvSpPr txBox="1">
            <a:spLocks noGrp="1"/>
          </p:cNvSpPr>
          <p:nvPr>
            <p:ph type="title"/>
          </p:nvPr>
        </p:nvSpPr>
        <p:spPr>
          <a:xfrm>
            <a:off x="2743200" y="5318233"/>
            <a:ext cx="108711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Racism and Health </a:t>
            </a:r>
            <a:endParaRPr/>
          </a:p>
        </p:txBody>
      </p:sp>
      <p:sp>
        <p:nvSpPr>
          <p:cNvPr id="286" name="Google Shape;286;g73044254a1_0_351"/>
          <p:cNvSpPr txBox="1">
            <a:spLocks noGrp="1"/>
          </p:cNvSpPr>
          <p:nvPr>
            <p:ph type="body" idx="1"/>
          </p:nvPr>
        </p:nvSpPr>
        <p:spPr>
          <a:xfrm>
            <a:off x="2844800" y="6461234"/>
            <a:ext cx="10363200" cy="396900"/>
          </a:xfrm>
          <a:prstGeom prst="rect">
            <a:avLst/>
          </a:prstGeom>
        </p:spPr>
        <p:txBody>
          <a:bodyPr spcFirstLastPara="1" wrap="square" lIns="91425" tIns="45700" rIns="91425" bIns="45700" anchor="ctr" anchorCtr="0">
            <a:noAutofit/>
          </a:bodyPr>
          <a:lstStyle/>
          <a:p>
            <a:pPr marL="0" lvl="0" indent="0" algn="l" rtl="0">
              <a:spcBef>
                <a:spcPts val="400"/>
              </a:spcBef>
              <a:spcAft>
                <a:spcPts val="2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82f752b61b_0_0"/>
          <p:cNvSpPr txBox="1">
            <a:spLocks noGrp="1"/>
          </p:cNvSpPr>
          <p:nvPr>
            <p:ph type="title"/>
          </p:nvPr>
        </p:nvSpPr>
        <p:spPr>
          <a:xfrm>
            <a:off x="475650" y="1306013"/>
            <a:ext cx="10972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CA"/>
              <a:t>Territorial Acknowledgement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8324af7e22_4_890"/>
          <p:cNvSpPr txBox="1">
            <a:spLocks noGrp="1"/>
          </p:cNvSpPr>
          <p:nvPr>
            <p:ph type="title"/>
          </p:nvPr>
        </p:nvSpPr>
        <p:spPr>
          <a:xfrm>
            <a:off x="187625" y="254000"/>
            <a:ext cx="9728700" cy="1056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solidFill>
                  <a:schemeClr val="accent6"/>
                </a:solidFill>
                <a:latin typeface="Spartan"/>
                <a:ea typeface="Spartan"/>
                <a:cs typeface="Spartan"/>
                <a:sym typeface="Spartan"/>
              </a:rPr>
              <a:t>Content Warning</a:t>
            </a:r>
            <a:endParaRPr>
              <a:solidFill>
                <a:schemeClr val="accent6"/>
              </a:solidFill>
              <a:latin typeface="Spartan"/>
              <a:ea typeface="Spartan"/>
              <a:cs typeface="Spartan"/>
              <a:sym typeface="Spartan"/>
            </a:endParaRPr>
          </a:p>
        </p:txBody>
      </p:sp>
      <p:sp>
        <p:nvSpPr>
          <p:cNvPr id="293" name="Google Shape;293;g8324af7e22_4_890"/>
          <p:cNvSpPr txBox="1"/>
          <p:nvPr/>
        </p:nvSpPr>
        <p:spPr>
          <a:xfrm>
            <a:off x="8517690" y="3549381"/>
            <a:ext cx="2194500" cy="7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b="1">
                <a:solidFill>
                  <a:srgbClr val="5E5E5E"/>
                </a:solidFill>
                <a:latin typeface="Roboto"/>
                <a:ea typeface="Roboto"/>
                <a:cs typeface="Roboto"/>
                <a:sym typeface="Roboto"/>
              </a:rPr>
              <a:t>Vestibulum congue tempus</a:t>
            </a:r>
            <a:endParaRPr sz="1600" b="1">
              <a:solidFill>
                <a:srgbClr val="5E5E5E"/>
              </a:solidFill>
              <a:latin typeface="Roboto"/>
              <a:ea typeface="Roboto"/>
              <a:cs typeface="Roboto"/>
              <a:sym typeface="Roboto"/>
            </a:endParaRPr>
          </a:p>
        </p:txBody>
      </p:sp>
      <p:sp>
        <p:nvSpPr>
          <p:cNvPr id="294" name="Google Shape;294;g8324af7e22_4_890"/>
          <p:cNvSpPr/>
          <p:nvPr/>
        </p:nvSpPr>
        <p:spPr>
          <a:xfrm>
            <a:off x="8261576" y="3333700"/>
            <a:ext cx="2706900" cy="2212500"/>
          </a:xfrm>
          <a:prstGeom prst="rect">
            <a:avLst/>
          </a:prstGeom>
          <a:solidFill>
            <a:srgbClr val="C2C2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5" name="Google Shape;295;g8324af7e22_4_890"/>
          <p:cNvSpPr txBox="1"/>
          <p:nvPr/>
        </p:nvSpPr>
        <p:spPr>
          <a:xfrm>
            <a:off x="8517690" y="4585764"/>
            <a:ext cx="2194500" cy="95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CA" sz="1200">
                <a:solidFill>
                  <a:srgbClr val="5E5E5E"/>
                </a:solidFill>
                <a:latin typeface="Roboto"/>
                <a:ea typeface="Roboto"/>
                <a:cs typeface="Roboto"/>
                <a:sym typeface="Roboto"/>
              </a:rPr>
              <a:t>Content will discuss mass incarceration and the living conditions in prisons.</a:t>
            </a:r>
            <a:endParaRPr sz="1200">
              <a:solidFill>
                <a:srgbClr val="5E5E5E"/>
              </a:solidFill>
              <a:latin typeface="Roboto"/>
              <a:ea typeface="Roboto"/>
              <a:cs typeface="Roboto"/>
              <a:sym typeface="Roboto"/>
            </a:endParaRPr>
          </a:p>
        </p:txBody>
      </p:sp>
      <p:sp>
        <p:nvSpPr>
          <p:cNvPr id="296" name="Google Shape;296;g8324af7e22_4_890"/>
          <p:cNvSpPr txBox="1"/>
          <p:nvPr/>
        </p:nvSpPr>
        <p:spPr>
          <a:xfrm>
            <a:off x="5810852" y="3549381"/>
            <a:ext cx="2194500" cy="7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b="1">
                <a:solidFill>
                  <a:srgbClr val="5E5E5E"/>
                </a:solidFill>
                <a:latin typeface="Roboto"/>
                <a:ea typeface="Roboto"/>
                <a:cs typeface="Roboto"/>
                <a:sym typeface="Roboto"/>
              </a:rPr>
              <a:t>Vestibulum congue tempus</a:t>
            </a:r>
            <a:endParaRPr sz="1600" b="1">
              <a:solidFill>
                <a:srgbClr val="5E5E5E"/>
              </a:solidFill>
              <a:latin typeface="Roboto"/>
              <a:ea typeface="Roboto"/>
              <a:cs typeface="Roboto"/>
              <a:sym typeface="Roboto"/>
            </a:endParaRPr>
          </a:p>
        </p:txBody>
      </p:sp>
      <p:sp>
        <p:nvSpPr>
          <p:cNvPr id="297" name="Google Shape;297;g8324af7e22_4_890"/>
          <p:cNvSpPr/>
          <p:nvPr/>
        </p:nvSpPr>
        <p:spPr>
          <a:xfrm>
            <a:off x="5554738" y="3333700"/>
            <a:ext cx="2706900" cy="2212500"/>
          </a:xfrm>
          <a:prstGeom prst="rect">
            <a:avLst/>
          </a:prstGeom>
          <a:solidFill>
            <a:srgbClr val="C2C2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8" name="Google Shape;298;g8324af7e22_4_890"/>
          <p:cNvSpPr txBox="1"/>
          <p:nvPr/>
        </p:nvSpPr>
        <p:spPr>
          <a:xfrm>
            <a:off x="5810852" y="4585764"/>
            <a:ext cx="2194500" cy="95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CA" sz="1200">
                <a:solidFill>
                  <a:srgbClr val="5E5E5E"/>
                </a:solidFill>
                <a:latin typeface="Roboto"/>
                <a:ea typeface="Roboto"/>
                <a:cs typeface="Roboto"/>
                <a:sym typeface="Roboto"/>
              </a:rPr>
              <a:t>Content will include specific examples of racism and hate.</a:t>
            </a:r>
            <a:endParaRPr sz="1200">
              <a:solidFill>
                <a:srgbClr val="5E5E5E"/>
              </a:solidFill>
              <a:latin typeface="Roboto"/>
              <a:ea typeface="Roboto"/>
              <a:cs typeface="Roboto"/>
              <a:sym typeface="Roboto"/>
            </a:endParaRPr>
          </a:p>
        </p:txBody>
      </p:sp>
      <p:cxnSp>
        <p:nvCxnSpPr>
          <p:cNvPr id="299" name="Google Shape;299;g8324af7e22_4_890"/>
          <p:cNvCxnSpPr/>
          <p:nvPr/>
        </p:nvCxnSpPr>
        <p:spPr>
          <a:xfrm>
            <a:off x="8249698" y="3356224"/>
            <a:ext cx="11700" cy="2179800"/>
          </a:xfrm>
          <a:prstGeom prst="straightConnector1">
            <a:avLst/>
          </a:prstGeom>
          <a:noFill/>
          <a:ln w="9525" cap="flat" cmpd="sng">
            <a:solidFill>
              <a:srgbClr val="D9D9D9"/>
            </a:solidFill>
            <a:prstDash val="dot"/>
            <a:round/>
            <a:headEnd type="none" w="sm" len="sm"/>
            <a:tailEnd type="none" w="sm" len="sm"/>
          </a:ln>
        </p:spPr>
      </p:cxnSp>
      <p:sp>
        <p:nvSpPr>
          <p:cNvPr id="300" name="Google Shape;300;g8324af7e22_4_890"/>
          <p:cNvSpPr/>
          <p:nvPr/>
        </p:nvSpPr>
        <p:spPr>
          <a:xfrm>
            <a:off x="2847900" y="3333700"/>
            <a:ext cx="2706900" cy="2212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1" name="Google Shape;301;g8324af7e22_4_890"/>
          <p:cNvSpPr txBox="1"/>
          <p:nvPr/>
        </p:nvSpPr>
        <p:spPr>
          <a:xfrm>
            <a:off x="3104014" y="3549381"/>
            <a:ext cx="2194500" cy="7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b="1">
                <a:solidFill>
                  <a:srgbClr val="FFFFFF"/>
                </a:solidFill>
                <a:latin typeface="Roboto"/>
                <a:ea typeface="Roboto"/>
                <a:cs typeface="Roboto"/>
                <a:sym typeface="Roboto"/>
              </a:rPr>
              <a:t>Discussion of Anti-Black Racism  and Xenophobia</a:t>
            </a:r>
            <a:endParaRPr sz="1600" b="1">
              <a:solidFill>
                <a:srgbClr val="FFFFFF"/>
              </a:solidFill>
              <a:latin typeface="Roboto"/>
              <a:ea typeface="Roboto"/>
              <a:cs typeface="Roboto"/>
              <a:sym typeface="Roboto"/>
            </a:endParaRPr>
          </a:p>
        </p:txBody>
      </p:sp>
      <p:sp>
        <p:nvSpPr>
          <p:cNvPr id="302" name="Google Shape;302;g8324af7e22_4_890"/>
          <p:cNvSpPr txBox="1"/>
          <p:nvPr/>
        </p:nvSpPr>
        <p:spPr>
          <a:xfrm>
            <a:off x="3110014" y="4585764"/>
            <a:ext cx="2194500" cy="95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CA" sz="1200">
                <a:solidFill>
                  <a:srgbClr val="FFFFFF"/>
                </a:solidFill>
                <a:latin typeface="Roboto"/>
                <a:ea typeface="Roboto"/>
                <a:cs typeface="Roboto"/>
                <a:sym typeface="Roboto"/>
              </a:rPr>
              <a:t>Content will include specific examples of Mass Incarceration and medical exploitation.</a:t>
            </a:r>
            <a:endParaRPr sz="1200">
              <a:solidFill>
                <a:srgbClr val="FFFFFF"/>
              </a:solidFill>
              <a:latin typeface="Roboto"/>
              <a:ea typeface="Roboto"/>
              <a:cs typeface="Roboto"/>
              <a:sym typeface="Roboto"/>
            </a:endParaRPr>
          </a:p>
        </p:txBody>
      </p:sp>
      <p:cxnSp>
        <p:nvCxnSpPr>
          <p:cNvPr id="303" name="Google Shape;303;g8324af7e22_4_890"/>
          <p:cNvCxnSpPr/>
          <p:nvPr/>
        </p:nvCxnSpPr>
        <p:spPr>
          <a:xfrm>
            <a:off x="5542860" y="3346674"/>
            <a:ext cx="11700" cy="2189400"/>
          </a:xfrm>
          <a:prstGeom prst="straightConnector1">
            <a:avLst/>
          </a:prstGeom>
          <a:noFill/>
          <a:ln w="9525" cap="flat" cmpd="sng">
            <a:solidFill>
              <a:srgbClr val="83E3D9"/>
            </a:solidFill>
            <a:prstDash val="dot"/>
            <a:round/>
            <a:headEnd type="none" w="sm" len="sm"/>
            <a:tailEnd type="none" w="sm" len="sm"/>
          </a:ln>
        </p:spPr>
      </p:cxnSp>
      <p:sp>
        <p:nvSpPr>
          <p:cNvPr id="304" name="Google Shape;304;g8324af7e22_4_890"/>
          <p:cNvSpPr/>
          <p:nvPr/>
        </p:nvSpPr>
        <p:spPr>
          <a:xfrm>
            <a:off x="152788" y="3333700"/>
            <a:ext cx="2706900" cy="2212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5" name="Google Shape;305;g8324af7e22_4_890"/>
          <p:cNvSpPr txBox="1"/>
          <p:nvPr/>
        </p:nvSpPr>
        <p:spPr>
          <a:xfrm>
            <a:off x="397176" y="3549381"/>
            <a:ext cx="2194500" cy="7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b="1">
                <a:solidFill>
                  <a:srgbClr val="FFFFFF"/>
                </a:solidFill>
                <a:latin typeface="Roboto"/>
                <a:ea typeface="Roboto"/>
                <a:cs typeface="Roboto"/>
                <a:sym typeface="Roboto"/>
              </a:rPr>
              <a:t>Discussion of Anti-Asian Racism &amp; Xenophobia</a:t>
            </a:r>
            <a:endParaRPr sz="1600" b="1">
              <a:solidFill>
                <a:srgbClr val="FFFFFF"/>
              </a:solidFill>
              <a:latin typeface="Roboto"/>
              <a:ea typeface="Roboto"/>
              <a:cs typeface="Roboto"/>
              <a:sym typeface="Roboto"/>
            </a:endParaRPr>
          </a:p>
        </p:txBody>
      </p:sp>
      <p:sp>
        <p:nvSpPr>
          <p:cNvPr id="306" name="Google Shape;306;g8324af7e22_4_890"/>
          <p:cNvSpPr txBox="1"/>
          <p:nvPr/>
        </p:nvSpPr>
        <p:spPr>
          <a:xfrm>
            <a:off x="409026" y="4669814"/>
            <a:ext cx="2194500" cy="950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CA" sz="1200">
                <a:solidFill>
                  <a:srgbClr val="FFFFFF"/>
                </a:solidFill>
                <a:latin typeface="Roboto"/>
                <a:ea typeface="Roboto"/>
                <a:cs typeface="Roboto"/>
                <a:sym typeface="Roboto"/>
              </a:rPr>
              <a:t>Content will include specific examples of racism, xenophobia, and hate. </a:t>
            </a:r>
            <a:endParaRPr sz="1200">
              <a:solidFill>
                <a:srgbClr val="FFFFFF"/>
              </a:solidFill>
              <a:latin typeface="Roboto"/>
              <a:ea typeface="Roboto"/>
              <a:cs typeface="Roboto"/>
              <a:sym typeface="Roboto"/>
            </a:endParaRPr>
          </a:p>
        </p:txBody>
      </p:sp>
      <p:cxnSp>
        <p:nvCxnSpPr>
          <p:cNvPr id="307" name="Google Shape;307;g8324af7e22_4_890"/>
          <p:cNvCxnSpPr/>
          <p:nvPr/>
        </p:nvCxnSpPr>
        <p:spPr>
          <a:xfrm flipH="1">
            <a:off x="2847778" y="3346674"/>
            <a:ext cx="12000" cy="2189400"/>
          </a:xfrm>
          <a:prstGeom prst="straightConnector1">
            <a:avLst/>
          </a:prstGeom>
          <a:noFill/>
          <a:ln w="9525" cap="flat" cmpd="sng">
            <a:solidFill>
              <a:srgbClr val="83E3D9"/>
            </a:solidFill>
            <a:prstDash val="dot"/>
            <a:round/>
            <a:headEnd type="none" w="sm" len="sm"/>
            <a:tailEnd type="none" w="sm" len="sm"/>
          </a:ln>
        </p:spPr>
      </p:cxnSp>
      <p:sp>
        <p:nvSpPr>
          <p:cNvPr id="308" name="Google Shape;308;g8324af7e22_4_890"/>
          <p:cNvSpPr txBox="1"/>
          <p:nvPr/>
        </p:nvSpPr>
        <p:spPr>
          <a:xfrm>
            <a:off x="5803581" y="3559897"/>
            <a:ext cx="2194500" cy="7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b="1">
                <a:solidFill>
                  <a:srgbClr val="666666"/>
                </a:solidFill>
                <a:latin typeface="Roboto"/>
                <a:ea typeface="Roboto"/>
                <a:cs typeface="Roboto"/>
                <a:sym typeface="Roboto"/>
              </a:rPr>
              <a:t>Discussion of Anti-Indigenous Racism</a:t>
            </a:r>
            <a:endParaRPr sz="1600" b="1">
              <a:solidFill>
                <a:srgbClr val="666666"/>
              </a:solidFill>
              <a:latin typeface="Roboto"/>
              <a:ea typeface="Roboto"/>
              <a:cs typeface="Roboto"/>
              <a:sym typeface="Roboto"/>
            </a:endParaRPr>
          </a:p>
        </p:txBody>
      </p:sp>
      <p:sp>
        <p:nvSpPr>
          <p:cNvPr id="309" name="Google Shape;309;g8324af7e22_4_890"/>
          <p:cNvSpPr txBox="1"/>
          <p:nvPr/>
        </p:nvSpPr>
        <p:spPr>
          <a:xfrm>
            <a:off x="8527048" y="3559897"/>
            <a:ext cx="2194500" cy="7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CA" sz="1600" b="1">
                <a:solidFill>
                  <a:srgbClr val="666666"/>
                </a:solidFill>
                <a:latin typeface="Roboto"/>
                <a:ea typeface="Roboto"/>
                <a:cs typeface="Roboto"/>
                <a:sym typeface="Roboto"/>
              </a:rPr>
              <a:t>Discussion of Incarceration and the carceral state</a:t>
            </a:r>
            <a:endParaRPr sz="1600" b="1">
              <a:solidFill>
                <a:srgbClr val="666666"/>
              </a:solidFill>
              <a:latin typeface="Roboto"/>
              <a:ea typeface="Roboto"/>
              <a:cs typeface="Roboto"/>
              <a:sym typeface="Roboto"/>
            </a:endParaRPr>
          </a:p>
        </p:txBody>
      </p:sp>
      <p:sp>
        <p:nvSpPr>
          <p:cNvPr id="310" name="Google Shape;310;g8324af7e22_4_890"/>
          <p:cNvSpPr txBox="1"/>
          <p:nvPr/>
        </p:nvSpPr>
        <p:spPr>
          <a:xfrm>
            <a:off x="187625" y="1415900"/>
            <a:ext cx="10734300" cy="1655700"/>
          </a:xfrm>
          <a:prstGeom prst="rect">
            <a:avLst/>
          </a:prstGeom>
          <a:noFill/>
          <a:ln>
            <a:noFill/>
          </a:ln>
        </p:spPr>
        <p:txBody>
          <a:bodyPr spcFirstLastPara="1" wrap="square" lIns="91425" tIns="91425" rIns="91425" bIns="91425" anchor="t" anchorCtr="0">
            <a:noAutofit/>
          </a:bodyPr>
          <a:lstStyle/>
          <a:p>
            <a:pPr marL="0" lvl="0" indent="0" algn="l" rtl="0">
              <a:spcBef>
                <a:spcPts val="640"/>
              </a:spcBef>
              <a:spcAft>
                <a:spcPts val="0"/>
              </a:spcAft>
              <a:buNone/>
            </a:pPr>
            <a:r>
              <a:rPr lang="en-CA" sz="3200">
                <a:solidFill>
                  <a:schemeClr val="accent2"/>
                </a:solidFill>
                <a:latin typeface="Spartan"/>
                <a:ea typeface="Spartan"/>
                <a:cs typeface="Spartan"/>
                <a:sym typeface="Spartan"/>
              </a:rPr>
              <a:t>A content warning is used to warn attendees of upcoming information that they might find triggering or upsetting</a:t>
            </a:r>
            <a:endParaRPr>
              <a:latin typeface="Spartan"/>
              <a:ea typeface="Spartan"/>
              <a:cs typeface="Spartan"/>
              <a:sym typeface="Spart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8324af7e22_2_23"/>
          <p:cNvSpPr txBox="1">
            <a:spLocks noGrp="1"/>
          </p:cNvSpPr>
          <p:nvPr>
            <p:ph type="title"/>
          </p:nvPr>
        </p:nvSpPr>
        <p:spPr>
          <a:xfrm>
            <a:off x="609600" y="274650"/>
            <a:ext cx="9899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Anti-Asian Racism and Xenophobia</a:t>
            </a:r>
            <a:endParaRPr>
              <a:latin typeface="Spartan"/>
              <a:ea typeface="Spartan"/>
              <a:cs typeface="Spartan"/>
              <a:sym typeface="Spartan"/>
            </a:endParaRPr>
          </a:p>
        </p:txBody>
      </p:sp>
      <p:pic>
        <p:nvPicPr>
          <p:cNvPr id="317" name="Google Shape;317;g8324af7e22_2_23"/>
          <p:cNvPicPr preferRelativeResize="0"/>
          <p:nvPr/>
        </p:nvPicPr>
        <p:blipFill>
          <a:blip r:embed="rId3">
            <a:alphaModFix/>
          </a:blip>
          <a:stretch>
            <a:fillRect/>
          </a:stretch>
        </p:blipFill>
        <p:spPr>
          <a:xfrm>
            <a:off x="6728850" y="1470000"/>
            <a:ext cx="4107876" cy="4107876"/>
          </a:xfrm>
          <a:prstGeom prst="rect">
            <a:avLst/>
          </a:prstGeom>
          <a:noFill/>
          <a:ln>
            <a:noFill/>
          </a:ln>
        </p:spPr>
      </p:pic>
      <p:sp>
        <p:nvSpPr>
          <p:cNvPr id="318" name="Google Shape;318;g8324af7e22_2_23"/>
          <p:cNvSpPr txBox="1"/>
          <p:nvPr/>
        </p:nvSpPr>
        <p:spPr>
          <a:xfrm>
            <a:off x="701575" y="2145425"/>
            <a:ext cx="5643600" cy="41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latin typeface="Spartan"/>
                <a:ea typeface="Spartan"/>
                <a:cs typeface="Spartan"/>
                <a:sym typeface="Spartan"/>
              </a:rPr>
              <a:t>By Lisa Wool-Rim Sjöblom, a Korean-Swedish artist</a:t>
            </a:r>
            <a:endParaRPr sz="1800">
              <a:latin typeface="Spartan"/>
              <a:ea typeface="Spartan"/>
              <a:cs typeface="Spartan"/>
              <a:sym typeface="Spartan"/>
            </a:endParaRPr>
          </a:p>
          <a:p>
            <a:pPr marL="0" lvl="0" indent="0" algn="l" rtl="0">
              <a:spcBef>
                <a:spcPts val="0"/>
              </a:spcBef>
              <a:spcAft>
                <a:spcPts val="0"/>
              </a:spcAft>
              <a:buNone/>
            </a:pPr>
            <a:endParaRPr sz="1800">
              <a:latin typeface="Spartan"/>
              <a:ea typeface="Spartan"/>
              <a:cs typeface="Spartan"/>
              <a:sym typeface="Spartan"/>
            </a:endParaRPr>
          </a:p>
          <a:p>
            <a:pPr marL="0" lvl="0" indent="0" algn="l" rtl="0">
              <a:spcBef>
                <a:spcPts val="0"/>
              </a:spcBef>
              <a:spcAft>
                <a:spcPts val="0"/>
              </a:spcAft>
              <a:buNone/>
            </a:pPr>
            <a:endParaRPr sz="1800">
              <a:latin typeface="Spartan"/>
              <a:ea typeface="Spartan"/>
              <a:cs typeface="Spartan"/>
              <a:sym typeface="Spartan"/>
            </a:endParaRPr>
          </a:p>
          <a:p>
            <a:pPr marL="0" lvl="0" indent="0" algn="l" rtl="0">
              <a:spcBef>
                <a:spcPts val="0"/>
              </a:spcBef>
              <a:spcAft>
                <a:spcPts val="0"/>
              </a:spcAft>
              <a:buNone/>
            </a:pPr>
            <a:r>
              <a:rPr lang="en-CA" sz="1800">
                <a:latin typeface="Spartan"/>
                <a:ea typeface="Spartan"/>
                <a:cs typeface="Spartan"/>
                <a:sym typeface="Spartan"/>
              </a:rPr>
              <a:t>The Asian community went “from being invisible” to being “hyper-visible, but as a virus or as a carrier of a virus,” said Sjöblom.</a:t>
            </a:r>
            <a:endParaRPr sz="1800">
              <a:latin typeface="Spartan"/>
              <a:ea typeface="Spartan"/>
              <a:cs typeface="Spartan"/>
              <a:sym typeface="Spartan"/>
            </a:endParaRPr>
          </a:p>
          <a:p>
            <a:pPr marL="0" lvl="0" indent="0" algn="l" rtl="0">
              <a:spcBef>
                <a:spcPts val="0"/>
              </a:spcBef>
              <a:spcAft>
                <a:spcPts val="0"/>
              </a:spcAft>
              <a:buNone/>
            </a:pPr>
            <a:endParaRPr sz="1800">
              <a:latin typeface="Spartan"/>
              <a:ea typeface="Spartan"/>
              <a:cs typeface="Spartan"/>
              <a:sym typeface="Spartan"/>
            </a:endParaRPr>
          </a:p>
          <a:p>
            <a:pPr marL="0" lvl="0" indent="0" algn="l" rtl="0">
              <a:spcBef>
                <a:spcPts val="0"/>
              </a:spcBef>
              <a:spcAft>
                <a:spcPts val="0"/>
              </a:spcAft>
              <a:buNone/>
            </a:pPr>
            <a:endParaRPr sz="1800">
              <a:latin typeface="Spartan"/>
              <a:ea typeface="Spartan"/>
              <a:cs typeface="Spartan"/>
              <a:sym typeface="Spartan"/>
            </a:endParaRPr>
          </a:p>
          <a:p>
            <a:pPr marL="0" lvl="0" indent="0" algn="l" rtl="0">
              <a:spcBef>
                <a:spcPts val="0"/>
              </a:spcBef>
              <a:spcAft>
                <a:spcPts val="0"/>
              </a:spcAft>
              <a:buNone/>
            </a:pPr>
            <a:endParaRPr sz="1800">
              <a:latin typeface="Spartan"/>
              <a:ea typeface="Spartan"/>
              <a:cs typeface="Spartan"/>
              <a:sym typeface="Spartan"/>
            </a:endParaRPr>
          </a:p>
          <a:p>
            <a:pPr marL="0" lvl="0" indent="0" algn="l" rtl="0">
              <a:spcBef>
                <a:spcPts val="0"/>
              </a:spcBef>
              <a:spcAft>
                <a:spcPts val="0"/>
              </a:spcAft>
              <a:buNone/>
            </a:pPr>
            <a:endParaRPr sz="1800">
              <a:latin typeface="Spartan"/>
              <a:ea typeface="Spartan"/>
              <a:cs typeface="Spartan"/>
              <a:sym typeface="Spartan"/>
            </a:endParaRPr>
          </a:p>
          <a:p>
            <a:pPr marL="0" lvl="0" indent="0" algn="l" rtl="0">
              <a:spcBef>
                <a:spcPts val="0"/>
              </a:spcBef>
              <a:spcAft>
                <a:spcPts val="0"/>
              </a:spcAft>
              <a:buNone/>
            </a:pPr>
            <a:r>
              <a:rPr lang="en-CA" sz="1800">
                <a:latin typeface="Spartan"/>
                <a:ea typeface="Spartan"/>
                <a:cs typeface="Spartan"/>
                <a:sym typeface="Spartan"/>
              </a:rPr>
              <a:t>For more information please visit </a:t>
            </a:r>
            <a:endParaRPr sz="1800">
              <a:latin typeface="Spartan"/>
              <a:ea typeface="Spartan"/>
              <a:cs typeface="Spartan"/>
              <a:sym typeface="Spartan"/>
            </a:endParaRPr>
          </a:p>
          <a:p>
            <a:pPr marL="0" lvl="0" indent="0" algn="l" rtl="0">
              <a:spcBef>
                <a:spcPts val="0"/>
              </a:spcBef>
              <a:spcAft>
                <a:spcPts val="0"/>
              </a:spcAft>
              <a:buNone/>
            </a:pPr>
            <a:r>
              <a:rPr lang="en-CA" sz="1800" u="sng">
                <a:solidFill>
                  <a:schemeClr val="hlink"/>
                </a:solidFill>
                <a:latin typeface="Spartan"/>
                <a:ea typeface="Spartan"/>
                <a:cs typeface="Spartan"/>
                <a:sym typeface="Spartan"/>
                <a:hlinkClick r:id="rId4"/>
              </a:rPr>
              <a:t>https://www.pbs.org/newshour/arts/i-am-not-a-virus-how-this-artist-is-illustrating-coronavirus-fueled-racism</a:t>
            </a:r>
            <a:endParaRPr sz="1800">
              <a:latin typeface="Spartan"/>
              <a:ea typeface="Spartan"/>
              <a:cs typeface="Spartan"/>
              <a:sym typeface="Spartan"/>
            </a:endParaRPr>
          </a:p>
          <a:p>
            <a:pPr marL="0" lvl="0" indent="0" algn="l" rtl="0">
              <a:spcBef>
                <a:spcPts val="0"/>
              </a:spcBef>
              <a:spcAft>
                <a:spcPts val="0"/>
              </a:spcAft>
              <a:buNone/>
            </a:pPr>
            <a:endParaRPr sz="1800">
              <a:latin typeface="Spartan"/>
              <a:ea typeface="Spartan"/>
              <a:cs typeface="Spartan"/>
              <a:sym typeface="Spart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8319c01acf_0_33"/>
          <p:cNvSpPr txBox="1">
            <a:spLocks noGrp="1"/>
          </p:cNvSpPr>
          <p:nvPr>
            <p:ph type="title"/>
          </p:nvPr>
        </p:nvSpPr>
        <p:spPr>
          <a:xfrm>
            <a:off x="609600" y="274650"/>
            <a:ext cx="10325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Anti-Asian Racism and Xenophobia</a:t>
            </a:r>
            <a:endParaRPr>
              <a:latin typeface="Spartan"/>
              <a:ea typeface="Spartan"/>
              <a:cs typeface="Spartan"/>
              <a:sym typeface="Spartan"/>
            </a:endParaRPr>
          </a:p>
        </p:txBody>
      </p:sp>
      <p:pic>
        <p:nvPicPr>
          <p:cNvPr id="325" name="Google Shape;325;g8319c01acf_0_33"/>
          <p:cNvPicPr preferRelativeResize="0"/>
          <p:nvPr/>
        </p:nvPicPr>
        <p:blipFill rotWithShape="1">
          <a:blip r:embed="rId3">
            <a:alphaModFix/>
          </a:blip>
          <a:srcRect b="5006"/>
          <a:stretch/>
        </p:blipFill>
        <p:spPr>
          <a:xfrm>
            <a:off x="5412573" y="1778400"/>
            <a:ext cx="6662975" cy="1218175"/>
          </a:xfrm>
          <a:prstGeom prst="rect">
            <a:avLst/>
          </a:prstGeom>
          <a:noFill/>
          <a:ln>
            <a:noFill/>
          </a:ln>
        </p:spPr>
      </p:pic>
      <p:pic>
        <p:nvPicPr>
          <p:cNvPr id="326" name="Google Shape;326;g8319c01acf_0_33"/>
          <p:cNvPicPr preferRelativeResize="0"/>
          <p:nvPr/>
        </p:nvPicPr>
        <p:blipFill>
          <a:blip r:embed="rId4">
            <a:alphaModFix/>
          </a:blip>
          <a:stretch>
            <a:fillRect/>
          </a:stretch>
        </p:blipFill>
        <p:spPr>
          <a:xfrm>
            <a:off x="5412573" y="3896262"/>
            <a:ext cx="6662975" cy="1049710"/>
          </a:xfrm>
          <a:prstGeom prst="rect">
            <a:avLst/>
          </a:prstGeom>
          <a:noFill/>
          <a:ln>
            <a:noFill/>
          </a:ln>
        </p:spPr>
      </p:pic>
      <p:pic>
        <p:nvPicPr>
          <p:cNvPr id="327" name="Google Shape;327;g8319c01acf_0_33"/>
          <p:cNvPicPr preferRelativeResize="0"/>
          <p:nvPr/>
        </p:nvPicPr>
        <p:blipFill>
          <a:blip r:embed="rId5">
            <a:alphaModFix/>
          </a:blip>
          <a:stretch>
            <a:fillRect/>
          </a:stretch>
        </p:blipFill>
        <p:spPr>
          <a:xfrm>
            <a:off x="173450" y="1544713"/>
            <a:ext cx="5239126" cy="4243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8324af7e22_2_12"/>
          <p:cNvSpPr txBox="1">
            <a:spLocks noGrp="1"/>
          </p:cNvSpPr>
          <p:nvPr>
            <p:ph type="body" idx="1"/>
          </p:nvPr>
        </p:nvSpPr>
        <p:spPr>
          <a:xfrm>
            <a:off x="8311400" y="2825325"/>
            <a:ext cx="3072600" cy="2637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a:latin typeface="Spartan"/>
                <a:ea typeface="Spartan"/>
                <a:cs typeface="Spartan"/>
                <a:sym typeface="Spartan"/>
              </a:rPr>
              <a:t>According to a report by Asian Pacific Policy and Planning Council, there have been 1100 reports of COVID-19 discrimination submitted to the website since March 19, 2020.</a:t>
            </a:r>
            <a:endParaRPr>
              <a:solidFill>
                <a:srgbClr val="000000"/>
              </a:solidFill>
              <a:latin typeface="Spartan"/>
              <a:ea typeface="Spartan"/>
              <a:cs typeface="Spartan"/>
              <a:sym typeface="Spartan"/>
            </a:endParaRPr>
          </a:p>
          <a:p>
            <a:pPr marL="0" lvl="0" indent="0" algn="l" rtl="0">
              <a:spcBef>
                <a:spcPts val="200"/>
              </a:spcBef>
              <a:spcAft>
                <a:spcPts val="0"/>
              </a:spcAft>
              <a:buNone/>
            </a:pPr>
            <a:endParaRPr sz="1900">
              <a:solidFill>
                <a:srgbClr val="000000"/>
              </a:solidFill>
              <a:latin typeface="Spartan"/>
              <a:ea typeface="Spartan"/>
              <a:cs typeface="Spartan"/>
              <a:sym typeface="Spartan"/>
            </a:endParaRPr>
          </a:p>
          <a:p>
            <a:pPr marL="0" lvl="0" indent="0" algn="l" rtl="0">
              <a:spcBef>
                <a:spcPts val="360"/>
              </a:spcBef>
              <a:spcAft>
                <a:spcPts val="0"/>
              </a:spcAft>
              <a:buNone/>
            </a:pPr>
            <a:endParaRPr sz="2000">
              <a:latin typeface="Spartan"/>
              <a:ea typeface="Spartan"/>
              <a:cs typeface="Spartan"/>
              <a:sym typeface="Spartan"/>
            </a:endParaRPr>
          </a:p>
          <a:p>
            <a:pPr marL="0" lvl="0" indent="0" algn="l" rtl="0">
              <a:spcBef>
                <a:spcPts val="360"/>
              </a:spcBef>
              <a:spcAft>
                <a:spcPts val="0"/>
              </a:spcAft>
              <a:buNone/>
            </a:pPr>
            <a:endParaRPr sz="2000">
              <a:latin typeface="Spartan"/>
              <a:ea typeface="Spartan"/>
              <a:cs typeface="Spartan"/>
              <a:sym typeface="Spartan"/>
            </a:endParaRPr>
          </a:p>
          <a:p>
            <a:pPr marL="0" lvl="0" indent="0" algn="l" rtl="0">
              <a:spcBef>
                <a:spcPts val="360"/>
              </a:spcBef>
              <a:spcAft>
                <a:spcPts val="200"/>
              </a:spcAft>
              <a:buNone/>
            </a:pPr>
            <a:endParaRPr sz="2000">
              <a:latin typeface="Spartan"/>
              <a:ea typeface="Spartan"/>
              <a:cs typeface="Spartan"/>
              <a:sym typeface="Spartan"/>
            </a:endParaRPr>
          </a:p>
        </p:txBody>
      </p:sp>
      <p:sp>
        <p:nvSpPr>
          <p:cNvPr id="334" name="Google Shape;334;g8324af7e22_2_12"/>
          <p:cNvSpPr txBox="1">
            <a:spLocks noGrp="1"/>
          </p:cNvSpPr>
          <p:nvPr>
            <p:ph type="title"/>
          </p:nvPr>
        </p:nvSpPr>
        <p:spPr>
          <a:xfrm>
            <a:off x="609600" y="274650"/>
            <a:ext cx="11167500" cy="868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Thin"/>
                <a:ea typeface="Spartan Thin"/>
                <a:cs typeface="Spartan Thin"/>
                <a:sym typeface="Spartan Thin"/>
              </a:rPr>
              <a:t>Anti-Asian Racism and Xenophobia</a:t>
            </a:r>
            <a:endParaRPr>
              <a:latin typeface="Spartan Thin"/>
              <a:ea typeface="Spartan Thin"/>
              <a:cs typeface="Spartan Thin"/>
              <a:sym typeface="Spartan Thin"/>
            </a:endParaRPr>
          </a:p>
        </p:txBody>
      </p:sp>
      <p:pic>
        <p:nvPicPr>
          <p:cNvPr id="335" name="Google Shape;335;g8324af7e22_2_12" title="Points scored"/>
          <p:cNvPicPr preferRelativeResize="0"/>
          <p:nvPr/>
        </p:nvPicPr>
        <p:blipFill rotWithShape="1">
          <a:blip r:embed="rId3">
            <a:alphaModFix/>
          </a:blip>
          <a:srcRect r="1710"/>
          <a:stretch/>
        </p:blipFill>
        <p:spPr>
          <a:xfrm>
            <a:off x="68350" y="1455650"/>
            <a:ext cx="8041350" cy="5058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73044254a1_0_364"/>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Anti-Black Racism</a:t>
            </a:r>
            <a:endParaRPr>
              <a:latin typeface="Spartan"/>
              <a:ea typeface="Spartan"/>
              <a:cs typeface="Spartan"/>
              <a:sym typeface="Spartan"/>
            </a:endParaRPr>
          </a:p>
        </p:txBody>
      </p:sp>
      <p:pic>
        <p:nvPicPr>
          <p:cNvPr id="347" name="Google Shape;347;g73044254a1_0_364"/>
          <p:cNvPicPr preferRelativeResize="0"/>
          <p:nvPr/>
        </p:nvPicPr>
        <p:blipFill>
          <a:blip r:embed="rId3">
            <a:alphaModFix/>
          </a:blip>
          <a:stretch>
            <a:fillRect/>
          </a:stretch>
        </p:blipFill>
        <p:spPr>
          <a:xfrm>
            <a:off x="595950" y="1722450"/>
            <a:ext cx="5772425" cy="3712450"/>
          </a:xfrm>
          <a:prstGeom prst="rect">
            <a:avLst/>
          </a:prstGeom>
          <a:noFill/>
          <a:ln>
            <a:noFill/>
          </a:ln>
        </p:spPr>
      </p:pic>
      <p:sp>
        <p:nvSpPr>
          <p:cNvPr id="348" name="Google Shape;348;g73044254a1_0_364"/>
          <p:cNvSpPr txBox="1"/>
          <p:nvPr/>
        </p:nvSpPr>
        <p:spPr>
          <a:xfrm>
            <a:off x="726600" y="6204600"/>
            <a:ext cx="8823900" cy="5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latin typeface="Proxima Nova"/>
                <a:ea typeface="Proxima Nova"/>
                <a:cs typeface="Proxima Nova"/>
                <a:sym typeface="Proxima Nova"/>
              </a:rPr>
              <a:t>For more information on COVID-19 please visit </a:t>
            </a:r>
            <a:r>
              <a:rPr lang="en-CA" sz="1800" u="sng">
                <a:solidFill>
                  <a:schemeClr val="hlink"/>
                </a:solidFill>
                <a:latin typeface="Proxima Nova"/>
                <a:ea typeface="Proxima Nova"/>
                <a:cs typeface="Proxima Nova"/>
                <a:sym typeface="Proxima Nova"/>
                <a:hlinkClick r:id="rId4"/>
              </a:rPr>
              <a:t>http://ldh.la.gov/Coronavirus/</a:t>
            </a:r>
            <a:endParaRPr sz="1800">
              <a:latin typeface="Proxima Nova"/>
              <a:ea typeface="Proxima Nova"/>
              <a:cs typeface="Proxima Nova"/>
              <a:sym typeface="Proxima Nova"/>
            </a:endParaRPr>
          </a:p>
          <a:p>
            <a:pPr marL="0" lvl="0" indent="0" algn="l" rtl="0">
              <a:spcBef>
                <a:spcPts val="0"/>
              </a:spcBef>
              <a:spcAft>
                <a:spcPts val="0"/>
              </a:spcAft>
              <a:buNone/>
            </a:pPr>
            <a:endParaRPr sz="1800">
              <a:latin typeface="Proxima Nova"/>
              <a:ea typeface="Proxima Nova"/>
              <a:cs typeface="Proxima Nova"/>
              <a:sym typeface="Proxima Nova"/>
            </a:endParaRPr>
          </a:p>
        </p:txBody>
      </p:sp>
      <p:cxnSp>
        <p:nvCxnSpPr>
          <p:cNvPr id="349" name="Google Shape;349;g73044254a1_0_364"/>
          <p:cNvCxnSpPr/>
          <p:nvPr/>
        </p:nvCxnSpPr>
        <p:spPr>
          <a:xfrm>
            <a:off x="11481989" y="3218768"/>
            <a:ext cx="0" cy="592800"/>
          </a:xfrm>
          <a:prstGeom prst="straightConnector1">
            <a:avLst/>
          </a:prstGeom>
          <a:noFill/>
          <a:ln w="9525" cap="flat" cmpd="sng">
            <a:solidFill>
              <a:srgbClr val="FFFFFF"/>
            </a:solidFill>
            <a:prstDash val="dot"/>
            <a:round/>
            <a:headEnd type="none" w="sm" len="sm"/>
            <a:tailEnd type="none" w="sm" len="sm"/>
          </a:ln>
        </p:spPr>
      </p:cxnSp>
      <p:pic>
        <p:nvPicPr>
          <p:cNvPr id="350" name="Google Shape;350;g73044254a1_0_364" title="Points scored"/>
          <p:cNvPicPr preferRelativeResize="0"/>
          <p:nvPr/>
        </p:nvPicPr>
        <p:blipFill rotWithShape="1">
          <a:blip r:embed="rId5">
            <a:alphaModFix/>
          </a:blip>
          <a:srcRect l="18547" r="16668"/>
          <a:stretch/>
        </p:blipFill>
        <p:spPr>
          <a:xfrm>
            <a:off x="7012475" y="1915550"/>
            <a:ext cx="3825426" cy="3651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8324af7e22_2_4"/>
          <p:cNvSpPr txBox="1">
            <a:spLocks noGrp="1"/>
          </p:cNvSpPr>
          <p:nvPr>
            <p:ph type="title"/>
          </p:nvPr>
        </p:nvSpPr>
        <p:spPr>
          <a:xfrm>
            <a:off x="609600" y="274650"/>
            <a:ext cx="106419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Anti-Black Racism and Xenophobia</a:t>
            </a:r>
            <a:endParaRPr>
              <a:latin typeface="Spartan"/>
              <a:ea typeface="Spartan"/>
              <a:cs typeface="Spartan"/>
              <a:sym typeface="Spartan"/>
            </a:endParaRPr>
          </a:p>
        </p:txBody>
      </p:sp>
      <p:pic>
        <p:nvPicPr>
          <p:cNvPr id="357" name="Google Shape;357;g8324af7e22_2_4" descr="“Should we do this study in Africa, where there are no masks, no treatments, no reanimation” &#10;&#10;Two French doctors suggest on live TV to carry on experiments for Covid-19 vaccine in Africa&#10;#coronavirustreatment #coronavirusvaccine #coronavirusfrance" title="French doctors discuss testing Covid-19 vaccine in Africa">
            <a:hlinkClick r:id="rId3"/>
          </p:cNvPr>
          <p:cNvPicPr preferRelativeResize="0"/>
          <p:nvPr/>
        </p:nvPicPr>
        <p:blipFill>
          <a:blip r:embed="rId4">
            <a:alphaModFix/>
          </a:blip>
          <a:stretch>
            <a:fillRect/>
          </a:stretch>
        </p:blipFill>
        <p:spPr>
          <a:xfrm>
            <a:off x="214775" y="1479002"/>
            <a:ext cx="5418076" cy="4063575"/>
          </a:xfrm>
          <a:prstGeom prst="rect">
            <a:avLst/>
          </a:prstGeom>
          <a:noFill/>
          <a:ln>
            <a:noFill/>
          </a:ln>
        </p:spPr>
      </p:pic>
      <p:sp>
        <p:nvSpPr>
          <p:cNvPr id="358" name="Google Shape;358;g8324af7e22_2_4"/>
          <p:cNvSpPr txBox="1">
            <a:spLocks noGrp="1"/>
          </p:cNvSpPr>
          <p:nvPr>
            <p:ph type="body" idx="1"/>
          </p:nvPr>
        </p:nvSpPr>
        <p:spPr>
          <a:xfrm>
            <a:off x="304800" y="6061125"/>
            <a:ext cx="5418000" cy="889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latin typeface="Spartan"/>
                <a:ea typeface="Spartan"/>
                <a:cs typeface="Spartan"/>
                <a:sym typeface="Spartan"/>
              </a:rPr>
              <a:t>Content Warning: medical experimentation, anti-sex worker dialogue</a:t>
            </a:r>
            <a:endParaRPr>
              <a:solidFill>
                <a:srgbClr val="000000"/>
              </a:solidFill>
              <a:latin typeface="Spartan"/>
              <a:ea typeface="Spartan"/>
              <a:cs typeface="Spartan"/>
              <a:sym typeface="Spartan"/>
            </a:endParaRPr>
          </a:p>
          <a:p>
            <a:pPr marL="0" lvl="0" indent="0" algn="l" rtl="0">
              <a:spcBef>
                <a:spcPts val="200"/>
              </a:spcBef>
              <a:spcAft>
                <a:spcPts val="0"/>
              </a:spcAft>
              <a:buNone/>
            </a:pPr>
            <a:endParaRPr sz="1800">
              <a:solidFill>
                <a:srgbClr val="000000"/>
              </a:solidFill>
            </a:endParaRPr>
          </a:p>
          <a:p>
            <a:pPr marL="0" lvl="0" indent="0" algn="l" rtl="0">
              <a:spcBef>
                <a:spcPts val="360"/>
              </a:spcBef>
              <a:spcAft>
                <a:spcPts val="0"/>
              </a:spcAft>
              <a:buNone/>
            </a:pPr>
            <a:endParaRPr sz="1900"/>
          </a:p>
          <a:p>
            <a:pPr marL="0" lvl="0" indent="0" algn="l" rtl="0">
              <a:spcBef>
                <a:spcPts val="360"/>
              </a:spcBef>
              <a:spcAft>
                <a:spcPts val="0"/>
              </a:spcAft>
              <a:buNone/>
            </a:pPr>
            <a:endParaRPr sz="1900"/>
          </a:p>
          <a:p>
            <a:pPr marL="0" lvl="0" indent="0" algn="l" rtl="0">
              <a:spcBef>
                <a:spcPts val="360"/>
              </a:spcBef>
              <a:spcAft>
                <a:spcPts val="200"/>
              </a:spcAft>
              <a:buNone/>
            </a:pPr>
            <a:endParaRPr sz="1900"/>
          </a:p>
        </p:txBody>
      </p:sp>
      <p:sp>
        <p:nvSpPr>
          <p:cNvPr id="359" name="Google Shape;359;g8324af7e22_2_4"/>
          <p:cNvSpPr txBox="1">
            <a:spLocks noGrp="1"/>
          </p:cNvSpPr>
          <p:nvPr>
            <p:ph type="body" idx="1"/>
          </p:nvPr>
        </p:nvSpPr>
        <p:spPr>
          <a:xfrm>
            <a:off x="6256200" y="945600"/>
            <a:ext cx="5418000" cy="52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latin typeface="Spartan"/>
              <a:ea typeface="Spartan"/>
              <a:cs typeface="Spartan"/>
              <a:sym typeface="Spartan"/>
            </a:endParaRPr>
          </a:p>
          <a:p>
            <a:pPr marL="0" lvl="0" indent="0" algn="l" rtl="0">
              <a:spcBef>
                <a:spcPts val="200"/>
              </a:spcBef>
              <a:spcAft>
                <a:spcPts val="0"/>
              </a:spcAft>
              <a:buNone/>
            </a:pPr>
            <a:endParaRPr>
              <a:latin typeface="Spartan"/>
              <a:ea typeface="Spartan"/>
              <a:cs typeface="Spartan"/>
              <a:sym typeface="Spartan"/>
            </a:endParaRPr>
          </a:p>
          <a:p>
            <a:pPr marL="0" lvl="0" indent="0" algn="l" rtl="0">
              <a:spcBef>
                <a:spcPts val="200"/>
              </a:spcBef>
              <a:spcAft>
                <a:spcPts val="0"/>
              </a:spcAft>
              <a:buNone/>
            </a:pPr>
            <a:endParaRPr sz="1800">
              <a:solidFill>
                <a:srgbClr val="000000"/>
              </a:solidFill>
              <a:latin typeface="Spartan"/>
              <a:ea typeface="Spartan"/>
              <a:cs typeface="Spartan"/>
              <a:sym typeface="Spartan"/>
            </a:endParaRPr>
          </a:p>
          <a:p>
            <a:pPr marL="0" lvl="0" indent="0" algn="l" rtl="0">
              <a:spcBef>
                <a:spcPts val="360"/>
              </a:spcBef>
              <a:spcAft>
                <a:spcPts val="0"/>
              </a:spcAft>
              <a:buNone/>
            </a:pPr>
            <a:endParaRPr sz="1900">
              <a:latin typeface="Spartan"/>
              <a:ea typeface="Spartan"/>
              <a:cs typeface="Spartan"/>
              <a:sym typeface="Spartan"/>
            </a:endParaRPr>
          </a:p>
          <a:p>
            <a:pPr marL="0" lvl="0" indent="0" algn="l" rtl="0">
              <a:spcBef>
                <a:spcPts val="360"/>
              </a:spcBef>
              <a:spcAft>
                <a:spcPts val="0"/>
              </a:spcAft>
              <a:buNone/>
            </a:pPr>
            <a:endParaRPr sz="1900">
              <a:latin typeface="Spartan"/>
              <a:ea typeface="Spartan"/>
              <a:cs typeface="Spartan"/>
              <a:sym typeface="Spartan"/>
            </a:endParaRPr>
          </a:p>
          <a:p>
            <a:pPr marL="0" lvl="0" indent="0" algn="l" rtl="0">
              <a:spcBef>
                <a:spcPts val="360"/>
              </a:spcBef>
              <a:spcAft>
                <a:spcPts val="200"/>
              </a:spcAft>
              <a:buNone/>
            </a:pPr>
            <a:endParaRPr sz="1900">
              <a:latin typeface="Spartan"/>
              <a:ea typeface="Spartan"/>
              <a:cs typeface="Spartan"/>
              <a:sym typeface="Spartan"/>
            </a:endParaRPr>
          </a:p>
        </p:txBody>
      </p:sp>
      <p:pic>
        <p:nvPicPr>
          <p:cNvPr id="360" name="Google Shape;360;g8324af7e22_2_4" descr="City leaders in southern China are denying allegations of racism amid the coronavirus pandemic, insisting foreigners have not been discriminated against.&#10; &#10;Africans living in Guangzhou say they are being kicked out of their homes and face harassment, as healthcare workers step up testing efforts for new imported infections.&#10;&#10;The African Union, Nigeria, and Ghana are calling on the Chinese government to address concerns.&#10;&#10;- Subscribe to our channel: http://aje.io/AJSubscribe &#10;- Follow us on Twitter: https://twitter.com/AJEnglish &#10;- Find us on Facebook: https://www.facebook.com/aljazeera &#10;- Check our website: https://www.aljazeera.com/&#10;&#10;#AlJazeera #Coronavirus #Racism" title="COVID-19: Africans 'evicted' from homes in China">
            <a:hlinkClick r:id="rId5"/>
          </p:cNvPr>
          <p:cNvPicPr preferRelativeResize="0"/>
          <p:nvPr/>
        </p:nvPicPr>
        <p:blipFill>
          <a:blip r:embed="rId6">
            <a:alphaModFix/>
          </a:blip>
          <a:stretch>
            <a:fillRect/>
          </a:stretch>
        </p:blipFill>
        <p:spPr>
          <a:xfrm>
            <a:off x="6095900" y="1479000"/>
            <a:ext cx="5418100" cy="4063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324af7e22_2_43"/>
          <p:cNvSpPr txBox="1">
            <a:spLocks noGrp="1"/>
          </p:cNvSpPr>
          <p:nvPr>
            <p:ph type="body" idx="1"/>
          </p:nvPr>
        </p:nvSpPr>
        <p:spPr>
          <a:xfrm>
            <a:off x="609600" y="1758850"/>
            <a:ext cx="10311900" cy="4748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sz="3000">
                <a:latin typeface="Spartan"/>
                <a:ea typeface="Spartan"/>
                <a:cs typeface="Spartan"/>
                <a:sym typeface="Spartan"/>
              </a:rPr>
              <a:t>Calgary police investigate COVID-19 threats to local business, Indigenous populations:</a:t>
            </a:r>
            <a:endParaRPr sz="3000">
              <a:latin typeface="Spartan"/>
              <a:ea typeface="Spartan"/>
              <a:cs typeface="Spartan"/>
              <a:sym typeface="Spartan"/>
            </a:endParaRPr>
          </a:p>
          <a:p>
            <a:pPr marL="0" lvl="0" indent="0" algn="l" rtl="0">
              <a:spcBef>
                <a:spcPts val="360"/>
              </a:spcBef>
              <a:spcAft>
                <a:spcPts val="0"/>
              </a:spcAft>
              <a:buNone/>
            </a:pPr>
            <a:endParaRPr sz="2800">
              <a:latin typeface="Spartan"/>
              <a:ea typeface="Spartan"/>
              <a:cs typeface="Spartan"/>
              <a:sym typeface="Spartan"/>
            </a:endParaRPr>
          </a:p>
          <a:p>
            <a:pPr marL="0" lvl="0" indent="0" algn="l" rtl="0">
              <a:spcBef>
                <a:spcPts val="360"/>
              </a:spcBef>
              <a:spcAft>
                <a:spcPts val="0"/>
              </a:spcAft>
              <a:buNone/>
            </a:pPr>
            <a:endParaRPr sz="2800">
              <a:latin typeface="Spartan"/>
              <a:ea typeface="Spartan"/>
              <a:cs typeface="Spartan"/>
              <a:sym typeface="Spartan"/>
            </a:endParaRPr>
          </a:p>
          <a:p>
            <a:pPr marL="0" lvl="0" indent="0" algn="l" rtl="0">
              <a:spcBef>
                <a:spcPts val="360"/>
              </a:spcBef>
              <a:spcAft>
                <a:spcPts val="0"/>
              </a:spcAft>
              <a:buNone/>
            </a:pPr>
            <a:r>
              <a:rPr lang="en-CA" sz="2400">
                <a:latin typeface="Spartan"/>
                <a:ea typeface="Spartan"/>
                <a:cs typeface="Spartan"/>
                <a:sym typeface="Spartan"/>
              </a:rPr>
              <a:t>“In the second case, a man allegedly commented on an Indigenous group’s social media page, threatening to intentionally spread the virus to Indigenous people, police said.”</a:t>
            </a:r>
            <a:endParaRPr sz="1400">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200"/>
              </a:spcBef>
              <a:spcAft>
                <a:spcPts val="0"/>
              </a:spcAft>
              <a:buNone/>
            </a:pPr>
            <a:r>
              <a:rPr lang="en-CA" sz="1800">
                <a:solidFill>
                  <a:srgbClr val="000000"/>
                </a:solidFill>
                <a:latin typeface="Spartan"/>
                <a:ea typeface="Spartan"/>
                <a:cs typeface="Spartan"/>
                <a:sym typeface="Spartan"/>
              </a:rPr>
              <a:t>For more information on COVID-19 please visit </a:t>
            </a:r>
            <a:r>
              <a:rPr lang="en-CA" sz="1800" u="sng">
                <a:solidFill>
                  <a:schemeClr val="hlink"/>
                </a:solidFill>
                <a:latin typeface="Spartan"/>
                <a:ea typeface="Spartan"/>
                <a:cs typeface="Spartan"/>
                <a:sym typeface="Spartan"/>
                <a:hlinkClick r:id="rId3"/>
              </a:rPr>
              <a:t>https://globalnews.ca/news/6763822/calgary-police-coronoavirus-threats-indigenous/</a:t>
            </a:r>
            <a:endParaRPr sz="1800">
              <a:solidFill>
                <a:srgbClr val="000000"/>
              </a:solidFill>
              <a:latin typeface="Spartan"/>
              <a:ea typeface="Spartan"/>
              <a:cs typeface="Spartan"/>
              <a:sym typeface="Spartan"/>
            </a:endParaRPr>
          </a:p>
          <a:p>
            <a:pPr marL="0" lvl="0" indent="0" algn="l" rtl="0">
              <a:spcBef>
                <a:spcPts val="200"/>
              </a:spcBef>
              <a:spcAft>
                <a:spcPts val="0"/>
              </a:spcAft>
              <a:buNone/>
            </a:pPr>
            <a:endParaRPr sz="1800">
              <a:solidFill>
                <a:srgbClr val="000000"/>
              </a:solidFill>
              <a:latin typeface="Spartan"/>
              <a:ea typeface="Spartan"/>
              <a:cs typeface="Spartan"/>
              <a:sym typeface="Spartan"/>
            </a:endParaRPr>
          </a:p>
          <a:p>
            <a:pPr marL="0" lvl="0" indent="0" algn="l" rtl="0">
              <a:spcBef>
                <a:spcPts val="200"/>
              </a:spcBef>
              <a:spcAft>
                <a:spcPts val="200"/>
              </a:spcAft>
              <a:buNone/>
            </a:pPr>
            <a:endParaRPr sz="1800">
              <a:solidFill>
                <a:srgbClr val="000000"/>
              </a:solidFill>
              <a:latin typeface="Spartan"/>
              <a:ea typeface="Spartan"/>
              <a:cs typeface="Spartan"/>
              <a:sym typeface="Spartan"/>
            </a:endParaRPr>
          </a:p>
        </p:txBody>
      </p:sp>
      <p:sp>
        <p:nvSpPr>
          <p:cNvPr id="372" name="Google Shape;372;g8324af7e22_2_43"/>
          <p:cNvSpPr txBox="1"/>
          <p:nvPr/>
        </p:nvSpPr>
        <p:spPr>
          <a:xfrm>
            <a:off x="724225" y="325175"/>
            <a:ext cx="9626100" cy="9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4400">
                <a:solidFill>
                  <a:schemeClr val="dk1"/>
                </a:solidFill>
                <a:latin typeface="Spartan"/>
                <a:ea typeface="Spartan"/>
                <a:cs typeface="Spartan"/>
                <a:sym typeface="Spartan"/>
              </a:rPr>
              <a:t>Anti-Indigenous Racism </a:t>
            </a:r>
            <a:endParaRPr>
              <a:latin typeface="Spartan"/>
              <a:ea typeface="Spartan"/>
              <a:cs typeface="Spartan"/>
              <a:sym typeface="Spart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73044254a1_0_370"/>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Anti-Indigenous Racism </a:t>
            </a:r>
            <a:endParaRPr>
              <a:latin typeface="Spartan"/>
              <a:ea typeface="Spartan"/>
              <a:cs typeface="Spartan"/>
              <a:sym typeface="Spartan"/>
            </a:endParaRPr>
          </a:p>
        </p:txBody>
      </p:sp>
      <p:sp>
        <p:nvSpPr>
          <p:cNvPr id="379" name="Google Shape;379;g73044254a1_0_370"/>
          <p:cNvSpPr txBox="1">
            <a:spLocks noGrp="1"/>
          </p:cNvSpPr>
          <p:nvPr>
            <p:ph type="body" idx="1"/>
          </p:nvPr>
        </p:nvSpPr>
        <p:spPr>
          <a:xfrm>
            <a:off x="609600" y="1600200"/>
            <a:ext cx="82581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a:latin typeface="Spartan"/>
                <a:ea typeface="Spartan"/>
                <a:cs typeface="Spartan"/>
                <a:sym typeface="Spartan"/>
              </a:rPr>
              <a:t>“If your community is on a boil water advisory or do not consume advisory you should still use your water to wash your hands with soap and water and for personal hygiene. Infants and toddlers should be sponge bathed in order to avoid accidentally swallowing the water.</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r>
              <a:rPr lang="en-CA">
                <a:latin typeface="Spartan"/>
                <a:ea typeface="Spartan"/>
                <a:cs typeface="Spartan"/>
                <a:sym typeface="Spartan"/>
              </a:rPr>
              <a:t>If you are on a do not use advisory, your water is not safe for any use. Use bottled water with soap or hand sanitizer with at least 60% alcohol to wash your hands.</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r>
              <a:rPr lang="en-CA">
                <a:latin typeface="Spartan"/>
                <a:ea typeface="Spartan"/>
                <a:cs typeface="Spartan"/>
                <a:sym typeface="Spartan"/>
              </a:rPr>
              <a:t>If you do not have access to running water, wash your hands in a large bowl and then throw out the water from the hand washing bowl after each individual use“</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200"/>
              </a:spcBef>
              <a:spcAft>
                <a:spcPts val="0"/>
              </a:spcAft>
              <a:buNone/>
            </a:pPr>
            <a:r>
              <a:rPr lang="en-CA">
                <a:solidFill>
                  <a:srgbClr val="000000"/>
                </a:solidFill>
                <a:latin typeface="Spartan"/>
                <a:ea typeface="Spartan"/>
                <a:cs typeface="Spartan"/>
                <a:sym typeface="Spartan"/>
              </a:rPr>
              <a:t>For more information on COVID-19 please visit </a:t>
            </a:r>
            <a:r>
              <a:rPr lang="en-CA" u="sng">
                <a:solidFill>
                  <a:schemeClr val="hlink"/>
                </a:solidFill>
                <a:latin typeface="Spartan"/>
                <a:ea typeface="Spartan"/>
                <a:cs typeface="Spartan"/>
                <a:sym typeface="Spartan"/>
                <a:hlinkClick r:id="rId3"/>
              </a:rPr>
              <a:t>https://www.sac-isc.gc.ca/eng/1581964230816/1581964277298</a:t>
            </a: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360"/>
              </a:spcBef>
              <a:spcAft>
                <a:spcPts val="200"/>
              </a:spcAft>
              <a:buNone/>
            </a:pPr>
            <a:endParaRPr>
              <a:latin typeface="Spartan"/>
              <a:ea typeface="Spartan"/>
              <a:cs typeface="Spartan"/>
              <a:sym typeface="Spartan"/>
            </a:endParaRPr>
          </a:p>
        </p:txBody>
      </p:sp>
      <p:pic>
        <p:nvPicPr>
          <p:cNvPr id="380" name="Google Shape;380;g73044254a1_0_370"/>
          <p:cNvPicPr preferRelativeResize="0"/>
          <p:nvPr/>
        </p:nvPicPr>
        <p:blipFill>
          <a:blip r:embed="rId4">
            <a:alphaModFix/>
          </a:blip>
          <a:stretch>
            <a:fillRect/>
          </a:stretch>
        </p:blipFill>
        <p:spPr>
          <a:xfrm>
            <a:off x="9096275" y="3235313"/>
            <a:ext cx="1911375" cy="1911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8324af7e22_0_24"/>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Funder Acknowledgement </a:t>
            </a:r>
            <a:endParaRPr>
              <a:latin typeface="Spartan"/>
              <a:ea typeface="Spartan"/>
              <a:cs typeface="Spartan"/>
              <a:sym typeface="Spartan"/>
            </a:endParaRPr>
          </a:p>
        </p:txBody>
      </p:sp>
      <p:pic>
        <p:nvPicPr>
          <p:cNvPr id="89" name="Google Shape;89;g8324af7e22_0_24"/>
          <p:cNvPicPr preferRelativeResize="0"/>
          <p:nvPr/>
        </p:nvPicPr>
        <p:blipFill>
          <a:blip r:embed="rId3">
            <a:alphaModFix/>
          </a:blip>
          <a:stretch>
            <a:fillRect/>
          </a:stretch>
        </p:blipFill>
        <p:spPr>
          <a:xfrm>
            <a:off x="1617350" y="3185674"/>
            <a:ext cx="3392075" cy="1560350"/>
          </a:xfrm>
          <a:prstGeom prst="rect">
            <a:avLst/>
          </a:prstGeom>
          <a:noFill/>
          <a:ln>
            <a:noFill/>
          </a:ln>
        </p:spPr>
      </p:pic>
      <p:pic>
        <p:nvPicPr>
          <p:cNvPr id="90" name="Google Shape;90;g8324af7e22_0_24"/>
          <p:cNvPicPr preferRelativeResize="0"/>
          <p:nvPr/>
        </p:nvPicPr>
        <p:blipFill>
          <a:blip r:embed="rId4">
            <a:alphaModFix/>
          </a:blip>
          <a:stretch>
            <a:fillRect/>
          </a:stretch>
        </p:blipFill>
        <p:spPr>
          <a:xfrm>
            <a:off x="6464400" y="3141938"/>
            <a:ext cx="2781300" cy="1647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8344b81e2a_1_526"/>
          <p:cNvSpPr txBox="1">
            <a:spLocks noGrp="1"/>
          </p:cNvSpPr>
          <p:nvPr>
            <p:ph type="title"/>
          </p:nvPr>
        </p:nvSpPr>
        <p:spPr>
          <a:xfrm>
            <a:off x="609600" y="274650"/>
            <a:ext cx="9626100" cy="1011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Anti-Indigenous Racism</a:t>
            </a:r>
            <a:endParaRPr>
              <a:latin typeface="Spartan"/>
              <a:ea typeface="Spartan"/>
              <a:cs typeface="Spartan"/>
              <a:sym typeface="Spartan"/>
            </a:endParaRPr>
          </a:p>
        </p:txBody>
      </p:sp>
      <p:sp>
        <p:nvSpPr>
          <p:cNvPr id="387" name="Google Shape;387;g8344b81e2a_1_526"/>
          <p:cNvSpPr txBox="1">
            <a:spLocks noGrp="1"/>
          </p:cNvSpPr>
          <p:nvPr>
            <p:ph type="body" idx="1"/>
          </p:nvPr>
        </p:nvSpPr>
        <p:spPr>
          <a:xfrm>
            <a:off x="609600" y="1930675"/>
            <a:ext cx="10186500" cy="45744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CA" sz="1900">
                <a:solidFill>
                  <a:srgbClr val="000000"/>
                </a:solidFill>
                <a:latin typeface="Spartan"/>
                <a:ea typeface="Spartan"/>
                <a:cs typeface="Spartan"/>
                <a:sym typeface="Spartan"/>
              </a:rPr>
              <a:t>Specific Challenges with COVID-19</a:t>
            </a:r>
            <a:endParaRPr sz="1900">
              <a:solidFill>
                <a:srgbClr val="000000"/>
              </a:solidFill>
              <a:latin typeface="Spartan"/>
              <a:ea typeface="Spartan"/>
              <a:cs typeface="Spartan"/>
              <a:sym typeface="Spartan"/>
            </a:endParaRPr>
          </a:p>
          <a:p>
            <a:pPr marL="457200" lvl="0" indent="0" algn="l" rtl="0">
              <a:lnSpc>
                <a:spcPct val="115000"/>
              </a:lnSpc>
              <a:spcBef>
                <a:spcPts val="200"/>
              </a:spcBef>
              <a:spcAft>
                <a:spcPts val="0"/>
              </a:spcAft>
              <a:buNone/>
            </a:pPr>
            <a:endParaRPr sz="1900">
              <a:solidFill>
                <a:srgbClr val="000000"/>
              </a:solidFill>
              <a:latin typeface="Spartan"/>
              <a:ea typeface="Spartan"/>
              <a:cs typeface="Spartan"/>
              <a:sym typeface="Spartan"/>
            </a:endParaRPr>
          </a:p>
          <a:p>
            <a:pPr marL="457200" lvl="0" indent="-349250" algn="l" rtl="0">
              <a:lnSpc>
                <a:spcPct val="115000"/>
              </a:lnSpc>
              <a:spcBef>
                <a:spcPts val="200"/>
              </a:spcBef>
              <a:spcAft>
                <a:spcPts val="0"/>
              </a:spcAft>
              <a:buClr>
                <a:schemeClr val="dk1"/>
              </a:buClr>
              <a:buSzPts val="1900"/>
              <a:buFont typeface="Spartan"/>
              <a:buChar char="●"/>
            </a:pPr>
            <a:r>
              <a:rPr lang="en-CA" sz="1900">
                <a:solidFill>
                  <a:schemeClr val="dk1"/>
                </a:solidFill>
                <a:latin typeface="Spartan"/>
                <a:ea typeface="Spartan"/>
                <a:cs typeface="Spartan"/>
                <a:sym typeface="Spartan"/>
              </a:rPr>
              <a:t>Lack of clean drinking water in some areas</a:t>
            </a:r>
            <a:endParaRPr sz="1900">
              <a:solidFill>
                <a:schemeClr val="dk1"/>
              </a:solidFill>
              <a:latin typeface="Spartan"/>
              <a:ea typeface="Spartan"/>
              <a:cs typeface="Spartan"/>
              <a:sym typeface="Spartan"/>
            </a:endParaRPr>
          </a:p>
          <a:p>
            <a:pPr marL="914400" lvl="1" indent="-349250" algn="l" rtl="0">
              <a:lnSpc>
                <a:spcPct val="115000"/>
              </a:lnSpc>
              <a:spcBef>
                <a:spcPts val="0"/>
              </a:spcBef>
              <a:spcAft>
                <a:spcPts val="0"/>
              </a:spcAft>
              <a:buClr>
                <a:schemeClr val="dk1"/>
              </a:buClr>
              <a:buSzPts val="1900"/>
              <a:buFont typeface="Spartan"/>
              <a:buChar char="○"/>
            </a:pPr>
            <a:r>
              <a:rPr lang="en-CA" sz="1900">
                <a:solidFill>
                  <a:schemeClr val="dk1"/>
                </a:solidFill>
                <a:latin typeface="Spartan"/>
                <a:ea typeface="Spartan"/>
                <a:cs typeface="Spartan"/>
                <a:sym typeface="Spartan"/>
              </a:rPr>
              <a:t>This makes frequent hand washing impossible</a:t>
            </a:r>
            <a:endParaRPr sz="1900">
              <a:solidFill>
                <a:schemeClr val="dk1"/>
              </a:solidFill>
              <a:latin typeface="Spartan"/>
              <a:ea typeface="Spartan"/>
              <a:cs typeface="Spartan"/>
              <a:sym typeface="Spartan"/>
            </a:endParaRPr>
          </a:p>
          <a:p>
            <a:pPr marL="1828800" lvl="3" indent="-349250" algn="l" rtl="0">
              <a:lnSpc>
                <a:spcPct val="115000"/>
              </a:lnSpc>
              <a:spcBef>
                <a:spcPts val="0"/>
              </a:spcBef>
              <a:spcAft>
                <a:spcPts val="0"/>
              </a:spcAft>
              <a:buClr>
                <a:schemeClr val="dk1"/>
              </a:buClr>
              <a:buSzPts val="1900"/>
              <a:buFont typeface="Spartan"/>
              <a:buChar char="●"/>
            </a:pPr>
            <a:r>
              <a:rPr lang="en-CA" sz="1900">
                <a:solidFill>
                  <a:schemeClr val="dk1"/>
                </a:solidFill>
                <a:latin typeface="Spartan"/>
                <a:ea typeface="Spartan"/>
                <a:cs typeface="Spartan"/>
                <a:sym typeface="Spartan"/>
              </a:rPr>
              <a:t>As of October, 2019, there were almost 100 reserves with “boil water advisories”. </a:t>
            </a:r>
            <a:endParaRPr sz="1900">
              <a:solidFill>
                <a:schemeClr val="dk1"/>
              </a:solidFill>
              <a:latin typeface="Spartan"/>
              <a:ea typeface="Spartan"/>
              <a:cs typeface="Spartan"/>
              <a:sym typeface="Spartan"/>
            </a:endParaRPr>
          </a:p>
          <a:p>
            <a:pPr marL="1371600" lvl="2" indent="-349250" algn="l" rtl="0">
              <a:lnSpc>
                <a:spcPct val="115000"/>
              </a:lnSpc>
              <a:spcBef>
                <a:spcPts val="0"/>
              </a:spcBef>
              <a:spcAft>
                <a:spcPts val="0"/>
              </a:spcAft>
              <a:buClr>
                <a:schemeClr val="dk1"/>
              </a:buClr>
              <a:buSzPts val="1900"/>
              <a:buFont typeface="Spartan"/>
              <a:buChar char="■"/>
            </a:pPr>
            <a:r>
              <a:rPr lang="en-CA" sz="1900">
                <a:solidFill>
                  <a:schemeClr val="dk1"/>
                </a:solidFill>
                <a:latin typeface="Spartan"/>
                <a:ea typeface="Spartan"/>
                <a:cs typeface="Spartan"/>
                <a:sym typeface="Spartan"/>
              </a:rPr>
              <a:t>Some homes on reserves do not have running water</a:t>
            </a:r>
            <a:endParaRPr sz="1900">
              <a:solidFill>
                <a:srgbClr val="000000"/>
              </a:solidFill>
              <a:latin typeface="Spartan"/>
              <a:ea typeface="Spartan"/>
              <a:cs typeface="Spartan"/>
              <a:sym typeface="Spartan"/>
            </a:endParaRPr>
          </a:p>
          <a:p>
            <a:pPr marL="457200" lvl="0" indent="-349250" algn="l" rtl="0">
              <a:lnSpc>
                <a:spcPct val="115000"/>
              </a:lnSpc>
              <a:spcBef>
                <a:spcPts val="0"/>
              </a:spcBef>
              <a:spcAft>
                <a:spcPts val="0"/>
              </a:spcAft>
              <a:buClr>
                <a:srgbClr val="000000"/>
              </a:buClr>
              <a:buSzPts val="1900"/>
              <a:buFont typeface="Spartan"/>
              <a:buChar char="●"/>
            </a:pPr>
            <a:r>
              <a:rPr lang="en-CA" sz="1900">
                <a:solidFill>
                  <a:srgbClr val="000000"/>
                </a:solidFill>
                <a:latin typeface="Spartan"/>
                <a:ea typeface="Spartan"/>
                <a:cs typeface="Spartan"/>
                <a:sym typeface="Spartan"/>
              </a:rPr>
              <a:t>Overcrowding in houses</a:t>
            </a:r>
            <a:endParaRPr sz="1900">
              <a:solidFill>
                <a:srgbClr val="000000"/>
              </a:solidFill>
              <a:latin typeface="Spartan"/>
              <a:ea typeface="Spartan"/>
              <a:cs typeface="Spartan"/>
              <a:sym typeface="Spartan"/>
            </a:endParaRPr>
          </a:p>
          <a:p>
            <a:pPr marL="914400" lvl="1" indent="-349250" algn="l" rtl="0">
              <a:lnSpc>
                <a:spcPct val="115000"/>
              </a:lnSpc>
              <a:spcBef>
                <a:spcPts val="0"/>
              </a:spcBef>
              <a:spcAft>
                <a:spcPts val="0"/>
              </a:spcAft>
              <a:buClr>
                <a:srgbClr val="000000"/>
              </a:buClr>
              <a:buSzPts val="1900"/>
              <a:buFont typeface="Spartan"/>
              <a:buChar char="○"/>
            </a:pPr>
            <a:r>
              <a:rPr lang="en-CA" sz="1900">
                <a:solidFill>
                  <a:srgbClr val="000000"/>
                </a:solidFill>
                <a:latin typeface="Spartan"/>
                <a:ea typeface="Spartan"/>
                <a:cs typeface="Spartan"/>
                <a:sym typeface="Spartan"/>
              </a:rPr>
              <a:t>Inability to effectively self-isolate</a:t>
            </a:r>
            <a:endParaRPr sz="1900">
              <a:solidFill>
                <a:srgbClr val="000000"/>
              </a:solidFill>
              <a:latin typeface="Spartan"/>
              <a:ea typeface="Spartan"/>
              <a:cs typeface="Spartan"/>
              <a:sym typeface="Spartan"/>
            </a:endParaRPr>
          </a:p>
          <a:p>
            <a:pPr marL="457200" lvl="0" indent="-349250" algn="l" rtl="0">
              <a:lnSpc>
                <a:spcPct val="115000"/>
              </a:lnSpc>
              <a:spcBef>
                <a:spcPts val="0"/>
              </a:spcBef>
              <a:spcAft>
                <a:spcPts val="0"/>
              </a:spcAft>
              <a:buClr>
                <a:srgbClr val="000000"/>
              </a:buClr>
              <a:buSzPts val="1900"/>
              <a:buFont typeface="Spartan"/>
              <a:buChar char="●"/>
            </a:pPr>
            <a:r>
              <a:rPr lang="en-CA" sz="1900">
                <a:solidFill>
                  <a:srgbClr val="000000"/>
                </a:solidFill>
                <a:latin typeface="Spartan"/>
                <a:ea typeface="Spartan"/>
                <a:cs typeface="Spartan"/>
                <a:sym typeface="Spartan"/>
              </a:rPr>
              <a:t>Distance</a:t>
            </a:r>
            <a:endParaRPr sz="1900">
              <a:solidFill>
                <a:srgbClr val="000000"/>
              </a:solidFill>
              <a:latin typeface="Spartan"/>
              <a:ea typeface="Spartan"/>
              <a:cs typeface="Spartan"/>
              <a:sym typeface="Spartan"/>
            </a:endParaRPr>
          </a:p>
          <a:p>
            <a:pPr marL="914400" lvl="1" indent="-349250" algn="l" rtl="0">
              <a:lnSpc>
                <a:spcPct val="115000"/>
              </a:lnSpc>
              <a:spcBef>
                <a:spcPts val="0"/>
              </a:spcBef>
              <a:spcAft>
                <a:spcPts val="0"/>
              </a:spcAft>
              <a:buClr>
                <a:srgbClr val="000000"/>
              </a:buClr>
              <a:buSzPts val="1900"/>
              <a:buFont typeface="Spartan"/>
              <a:buChar char="○"/>
            </a:pPr>
            <a:r>
              <a:rPr lang="en-CA" sz="1900">
                <a:solidFill>
                  <a:srgbClr val="000000"/>
                </a:solidFill>
                <a:latin typeface="Spartan"/>
                <a:ea typeface="Spartan"/>
                <a:cs typeface="Spartan"/>
                <a:sym typeface="Spartan"/>
              </a:rPr>
              <a:t>there are 96 remote fly-in Indigenous communities across Canada. </a:t>
            </a:r>
            <a:endParaRPr sz="1900">
              <a:solidFill>
                <a:srgbClr val="000000"/>
              </a:solidFill>
              <a:latin typeface="Spartan"/>
              <a:ea typeface="Spartan"/>
              <a:cs typeface="Spartan"/>
              <a:sym typeface="Spartan"/>
            </a:endParaRPr>
          </a:p>
          <a:p>
            <a:pPr marL="457200" lvl="0" indent="-349250" algn="l" rtl="0">
              <a:lnSpc>
                <a:spcPct val="115000"/>
              </a:lnSpc>
              <a:spcBef>
                <a:spcPts val="0"/>
              </a:spcBef>
              <a:spcAft>
                <a:spcPts val="0"/>
              </a:spcAft>
              <a:buClr>
                <a:srgbClr val="000000"/>
              </a:buClr>
              <a:buSzPts val="1900"/>
              <a:buFont typeface="Spartan"/>
              <a:buChar char="●"/>
            </a:pPr>
            <a:r>
              <a:rPr lang="en-CA" sz="1900">
                <a:solidFill>
                  <a:srgbClr val="000000"/>
                </a:solidFill>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Indigenous People were disproportionately affected by H1N1 </a:t>
            </a:r>
            <a:endParaRPr sz="1900">
              <a:solidFill>
                <a:srgbClr val="000000"/>
              </a:solidFill>
              <a:latin typeface="Spartan"/>
              <a:ea typeface="Spartan"/>
              <a:cs typeface="Spartan"/>
              <a:sym typeface="Spart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8324af7e22_4_1523"/>
          <p:cNvSpPr txBox="1">
            <a:spLocks noGrp="1"/>
          </p:cNvSpPr>
          <p:nvPr>
            <p:ph type="title"/>
          </p:nvPr>
        </p:nvSpPr>
        <p:spPr>
          <a:xfrm>
            <a:off x="609600" y="274650"/>
            <a:ext cx="9626100" cy="1011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Anti-Indigenous Racism</a:t>
            </a:r>
            <a:endParaRPr>
              <a:latin typeface="Spartan"/>
              <a:ea typeface="Spartan"/>
              <a:cs typeface="Spartan"/>
              <a:sym typeface="Spartan"/>
            </a:endParaRPr>
          </a:p>
        </p:txBody>
      </p:sp>
      <p:sp>
        <p:nvSpPr>
          <p:cNvPr id="394" name="Google Shape;394;g8324af7e22_4_1523"/>
          <p:cNvSpPr txBox="1">
            <a:spLocks noGrp="1"/>
          </p:cNvSpPr>
          <p:nvPr>
            <p:ph type="body" idx="1"/>
          </p:nvPr>
        </p:nvSpPr>
        <p:spPr>
          <a:xfrm>
            <a:off x="609600" y="1861850"/>
            <a:ext cx="6489600" cy="4264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solidFill>
                  <a:srgbClr val="000000"/>
                </a:solidFill>
                <a:latin typeface="Spartan"/>
                <a:ea typeface="Spartan"/>
                <a:cs typeface="Spartan"/>
                <a:sym typeface="Spartan"/>
              </a:rPr>
              <a:t>“A single case in any First Nations, Inuit or Métis community is high cause for concern. These communities are among the </a:t>
            </a:r>
            <a:r>
              <a:rPr lang="en-CA">
                <a:solidFill>
                  <a:srgbClr val="000000"/>
                </a:solidFill>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most</a:t>
            </a:r>
            <a:r>
              <a:rPr lang="en-CA">
                <a:solidFill>
                  <a:srgbClr val="000000"/>
                </a:solidFill>
                <a:latin typeface="Spartan"/>
                <a:ea typeface="Spartan"/>
                <a:cs typeface="Spartan"/>
                <a:sym typeface="Spartan"/>
              </a:rPr>
              <a:t> vulnerable to COVID-19 due to distances, access to necessary resources and underlying health conditions,” </a:t>
            </a: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0"/>
              </a:spcAft>
              <a:buNone/>
            </a:pPr>
            <a:r>
              <a:rPr lang="en-CA">
                <a:solidFill>
                  <a:srgbClr val="000000"/>
                </a:solidFill>
                <a:latin typeface="Spartan"/>
                <a:ea typeface="Spartan"/>
                <a:cs typeface="Spartan"/>
                <a:sym typeface="Spartan"/>
              </a:rPr>
              <a:t>Canada's Chief Public Health Officer Dr. Theresa Tam on April 7, 2020</a:t>
            </a: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0"/>
              </a:spcAft>
              <a:buNone/>
            </a:pPr>
            <a:r>
              <a:rPr lang="en-CA">
                <a:solidFill>
                  <a:srgbClr val="000000"/>
                </a:solidFill>
                <a:latin typeface="Spartan"/>
                <a:ea typeface="Spartan"/>
                <a:cs typeface="Spartan"/>
                <a:sym typeface="Spartan"/>
              </a:rPr>
              <a:t>For more information please visit </a:t>
            </a:r>
            <a:r>
              <a:rPr lang="en-CA" u="sng">
                <a:solidFill>
                  <a:schemeClr val="hlink"/>
                </a:solidFill>
                <a:latin typeface="Spartan"/>
                <a:ea typeface="Spartan"/>
                <a:cs typeface="Spartan"/>
                <a:sym typeface="Spartan"/>
                <a:hlinkClick r:id="rId3"/>
              </a:rPr>
              <a:t>https://www.cbc.ca/news/politics/stefanovich-federal-indigenous-covid19-support-1.5503079</a:t>
            </a: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0"/>
              </a:spcAft>
              <a:buNone/>
            </a:pPr>
            <a:endParaRPr>
              <a:solidFill>
                <a:srgbClr val="000000"/>
              </a:solidFill>
              <a:latin typeface="Spartan"/>
              <a:ea typeface="Spartan"/>
              <a:cs typeface="Spartan"/>
              <a:sym typeface="Spartan"/>
            </a:endParaRPr>
          </a:p>
          <a:p>
            <a:pPr marL="0" lvl="0" indent="0" algn="l" rtl="0">
              <a:spcBef>
                <a:spcPts val="200"/>
              </a:spcBef>
              <a:spcAft>
                <a:spcPts val="200"/>
              </a:spcAft>
              <a:buNone/>
            </a:pPr>
            <a:endParaRPr>
              <a:solidFill>
                <a:srgbClr val="000000"/>
              </a:solidFill>
              <a:latin typeface="Spartan"/>
              <a:ea typeface="Spartan"/>
              <a:cs typeface="Spartan"/>
              <a:sym typeface="Spartan"/>
            </a:endParaRPr>
          </a:p>
        </p:txBody>
      </p:sp>
      <p:pic>
        <p:nvPicPr>
          <p:cNvPr id="395" name="Google Shape;395;g8324af7e22_4_1523"/>
          <p:cNvPicPr preferRelativeResize="0"/>
          <p:nvPr/>
        </p:nvPicPr>
        <p:blipFill rotWithShape="1">
          <a:blip r:embed="rId4">
            <a:alphaModFix/>
          </a:blip>
          <a:srcRect l="3100" t="22857"/>
          <a:stretch/>
        </p:blipFill>
        <p:spPr>
          <a:xfrm>
            <a:off x="7782299" y="1993325"/>
            <a:ext cx="2920000" cy="1227300"/>
          </a:xfrm>
          <a:prstGeom prst="rect">
            <a:avLst/>
          </a:prstGeom>
          <a:noFill/>
          <a:ln>
            <a:noFill/>
          </a:ln>
        </p:spPr>
      </p:pic>
      <p:pic>
        <p:nvPicPr>
          <p:cNvPr id="396" name="Google Shape;396;g8324af7e22_4_1523"/>
          <p:cNvPicPr preferRelativeResize="0"/>
          <p:nvPr/>
        </p:nvPicPr>
        <p:blipFill rotWithShape="1">
          <a:blip r:embed="rId5">
            <a:alphaModFix/>
          </a:blip>
          <a:srcRect l="6168" r="17390"/>
          <a:stretch/>
        </p:blipFill>
        <p:spPr>
          <a:xfrm>
            <a:off x="7783125" y="3323475"/>
            <a:ext cx="2920000" cy="1227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8319c01acf_0_39"/>
          <p:cNvSpPr txBox="1">
            <a:spLocks noGrp="1"/>
          </p:cNvSpPr>
          <p:nvPr>
            <p:ph type="title"/>
          </p:nvPr>
        </p:nvSpPr>
        <p:spPr>
          <a:xfrm>
            <a:off x="609600" y="579450"/>
            <a:ext cx="9626100" cy="111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What does Incarceration in Canada Look Like? </a:t>
            </a:r>
            <a:endParaRPr>
              <a:latin typeface="Spartan"/>
              <a:ea typeface="Spartan"/>
              <a:cs typeface="Spartan"/>
              <a:sym typeface="Spartan"/>
            </a:endParaRPr>
          </a:p>
        </p:txBody>
      </p:sp>
      <p:sp>
        <p:nvSpPr>
          <p:cNvPr id="403" name="Google Shape;403;g8319c01acf_0_39"/>
          <p:cNvSpPr txBox="1">
            <a:spLocks noGrp="1"/>
          </p:cNvSpPr>
          <p:nvPr>
            <p:ph type="body" idx="1"/>
          </p:nvPr>
        </p:nvSpPr>
        <p:spPr>
          <a:xfrm>
            <a:off x="609600" y="1550000"/>
            <a:ext cx="5050800" cy="4576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r>
              <a:rPr lang="en-CA">
                <a:latin typeface="Spartan"/>
                <a:ea typeface="Spartan"/>
                <a:cs typeface="Spartan"/>
                <a:sym typeface="Spartan"/>
              </a:rPr>
              <a:t>Indigenous Peoples account for 5% of the total Canadian population and yet account for 30% of the federal incarcerated population</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r>
              <a:rPr lang="en-CA">
                <a:latin typeface="Spartan"/>
                <a:ea typeface="Spartan"/>
                <a:cs typeface="Spartan"/>
                <a:sym typeface="Spartan"/>
              </a:rPr>
              <a:t>Black people account for 3.5% of the total Canadian population and account for 7.3% of the federal incarcerated  </a:t>
            </a: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population</a:t>
            </a:r>
            <a:r>
              <a:rPr lang="en-CA">
                <a:latin typeface="Spartan"/>
                <a:ea typeface="Spartan"/>
                <a:cs typeface="Spartan"/>
                <a:sym typeface="Spartan"/>
              </a:rPr>
              <a:t>.</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200"/>
              </a:spcBef>
              <a:spcAft>
                <a:spcPts val="0"/>
              </a:spcAft>
              <a:buNone/>
            </a:pPr>
            <a:r>
              <a:rPr lang="en-CA" sz="1800">
                <a:solidFill>
                  <a:srgbClr val="000000"/>
                </a:solidFill>
                <a:latin typeface="Spartan"/>
                <a:ea typeface="Spartan"/>
                <a:cs typeface="Spartan"/>
                <a:sym typeface="Spartan"/>
              </a:rPr>
              <a:t>For more information please visit </a:t>
            </a:r>
            <a:r>
              <a:rPr lang="en-CA" sz="1800" u="sng">
                <a:solidFill>
                  <a:schemeClr val="hlink"/>
                </a:solidFill>
                <a:latin typeface="Spartan"/>
                <a:ea typeface="Spartan"/>
                <a:cs typeface="Spartan"/>
                <a:sym typeface="Spartan"/>
                <a:hlinkClick r:id="rId3"/>
              </a:rPr>
              <a:t>https://www.oci-bec.gc.ca/cnt/comm/press/press20200121-eng.aspx</a:t>
            </a:r>
            <a:endParaRPr sz="1800">
              <a:solidFill>
                <a:srgbClr val="000000"/>
              </a:solidFill>
              <a:latin typeface="Spartan"/>
              <a:ea typeface="Spartan"/>
              <a:cs typeface="Spartan"/>
              <a:sym typeface="Spartan"/>
            </a:endParaRPr>
          </a:p>
          <a:p>
            <a:pPr marL="0" lvl="0" indent="0" algn="l" rtl="0">
              <a:spcBef>
                <a:spcPts val="200"/>
              </a:spcBef>
              <a:spcAft>
                <a:spcPts val="0"/>
              </a:spcAft>
              <a:buNone/>
            </a:pPr>
            <a:endParaRPr sz="1800">
              <a:solidFill>
                <a:srgbClr val="000000"/>
              </a:solidFill>
              <a:latin typeface="Spartan"/>
              <a:ea typeface="Spartan"/>
              <a:cs typeface="Spartan"/>
              <a:sym typeface="Spartan"/>
            </a:endParaRPr>
          </a:p>
          <a:p>
            <a:pPr marL="0" lvl="0" indent="0" algn="l" rtl="0">
              <a:spcBef>
                <a:spcPts val="200"/>
              </a:spcBef>
              <a:spcAft>
                <a:spcPts val="200"/>
              </a:spcAft>
              <a:buNone/>
            </a:pPr>
            <a:endParaRPr sz="1800">
              <a:solidFill>
                <a:srgbClr val="000000"/>
              </a:solidFill>
              <a:latin typeface="Spartan"/>
              <a:ea typeface="Spartan"/>
              <a:cs typeface="Spartan"/>
              <a:sym typeface="Spartan"/>
            </a:endParaRPr>
          </a:p>
        </p:txBody>
      </p:sp>
      <p:grpSp>
        <p:nvGrpSpPr>
          <p:cNvPr id="404" name="Google Shape;404;g8319c01acf_0_39"/>
          <p:cNvGrpSpPr/>
          <p:nvPr/>
        </p:nvGrpSpPr>
        <p:grpSpPr>
          <a:xfrm>
            <a:off x="5913321" y="1778717"/>
            <a:ext cx="5255919" cy="4241743"/>
            <a:chOff x="3348475" y="2115923"/>
            <a:chExt cx="5234979" cy="4296741"/>
          </a:xfrm>
        </p:grpSpPr>
        <p:grpSp>
          <p:nvGrpSpPr>
            <p:cNvPr id="405" name="Google Shape;405;g8319c01acf_0_39"/>
            <p:cNvGrpSpPr/>
            <p:nvPr/>
          </p:nvGrpSpPr>
          <p:grpSpPr>
            <a:xfrm>
              <a:off x="3760206" y="2179170"/>
              <a:ext cx="4233494" cy="4233494"/>
              <a:chOff x="2820225" y="891450"/>
              <a:chExt cx="3175200" cy="3175200"/>
            </a:xfrm>
          </p:grpSpPr>
          <p:sp>
            <p:nvSpPr>
              <p:cNvPr id="406" name="Google Shape;406;g8319c01acf_0_39"/>
              <p:cNvSpPr/>
              <p:nvPr/>
            </p:nvSpPr>
            <p:spPr>
              <a:xfrm rot="10800000">
                <a:off x="2820225" y="891450"/>
                <a:ext cx="3175200" cy="3175200"/>
              </a:xfrm>
              <a:prstGeom prst="blockArc">
                <a:avLst>
                  <a:gd name="adj1" fmla="val 5399801"/>
                  <a:gd name="adj2" fmla="val 3012680"/>
                  <a:gd name="adj3" fmla="val 6939"/>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7" name="Google Shape;407;g8319c01acf_0_39"/>
              <p:cNvSpPr/>
              <p:nvPr/>
            </p:nvSpPr>
            <p:spPr>
              <a:xfrm rot="10800000">
                <a:off x="3175023" y="1179900"/>
                <a:ext cx="450600" cy="4506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08" name="Google Shape;408;g8319c01acf_0_39"/>
            <p:cNvGrpSpPr/>
            <p:nvPr/>
          </p:nvGrpSpPr>
          <p:grpSpPr>
            <a:xfrm>
              <a:off x="5360225" y="2115923"/>
              <a:ext cx="1776356" cy="990670"/>
              <a:chOff x="2465780" y="2594126"/>
              <a:chExt cx="1332300" cy="743021"/>
            </a:xfrm>
          </p:grpSpPr>
          <p:sp>
            <p:nvSpPr>
              <p:cNvPr id="409" name="Google Shape;409;g8319c01acf_0_39"/>
              <p:cNvSpPr/>
              <p:nvPr/>
            </p:nvSpPr>
            <p:spPr>
              <a:xfrm>
                <a:off x="2465780" y="3047047"/>
                <a:ext cx="1332300" cy="290100"/>
              </a:xfrm>
              <a:prstGeom prst="rect">
                <a:avLst/>
              </a:prstGeom>
              <a:solidFill>
                <a:srgbClr val="C9DAF8"/>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a:solidFill>
                    <a:srgbClr val="FFFFFF"/>
                  </a:solidFill>
                </a:endParaRPr>
              </a:p>
            </p:txBody>
          </p:sp>
          <p:sp>
            <p:nvSpPr>
              <p:cNvPr id="410" name="Google Shape;410;g8319c01acf_0_39"/>
              <p:cNvSpPr/>
              <p:nvPr/>
            </p:nvSpPr>
            <p:spPr>
              <a:xfrm>
                <a:off x="2465780" y="2594126"/>
                <a:ext cx="1332300" cy="514800"/>
              </a:xfrm>
              <a:prstGeom prst="round1Rect">
                <a:avLst>
                  <a:gd name="adj" fmla="val 50000"/>
                </a:avLst>
              </a:prstGeom>
              <a:solidFill>
                <a:srgbClr val="4A86E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CA" sz="2100">
                    <a:solidFill>
                      <a:srgbClr val="FFFFFF"/>
                    </a:solidFill>
                    <a:latin typeface="Roboto"/>
                    <a:ea typeface="Roboto"/>
                    <a:cs typeface="Roboto"/>
                    <a:sym typeface="Roboto"/>
                  </a:rPr>
                  <a:t>Racism</a:t>
                </a:r>
                <a:endParaRPr sz="2100">
                  <a:solidFill>
                    <a:srgbClr val="FFFFFF"/>
                  </a:solidFill>
                </a:endParaRPr>
              </a:p>
            </p:txBody>
          </p:sp>
        </p:grpSp>
        <p:grpSp>
          <p:nvGrpSpPr>
            <p:cNvPr id="411" name="Google Shape;411;g8319c01acf_0_39"/>
            <p:cNvGrpSpPr/>
            <p:nvPr/>
          </p:nvGrpSpPr>
          <p:grpSpPr>
            <a:xfrm>
              <a:off x="6638562" y="4335188"/>
              <a:ext cx="1944892" cy="990670"/>
              <a:chOff x="2465780" y="2594126"/>
              <a:chExt cx="1332300" cy="743021"/>
            </a:xfrm>
          </p:grpSpPr>
          <p:sp>
            <p:nvSpPr>
              <p:cNvPr id="412" name="Google Shape;412;g8319c01acf_0_39"/>
              <p:cNvSpPr/>
              <p:nvPr/>
            </p:nvSpPr>
            <p:spPr>
              <a:xfrm>
                <a:off x="2465780" y="3047047"/>
                <a:ext cx="1332300" cy="290100"/>
              </a:xfrm>
              <a:prstGeom prst="rect">
                <a:avLst/>
              </a:prstGeom>
              <a:solidFill>
                <a:srgbClr val="C9DAF8"/>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a:solidFill>
                    <a:srgbClr val="FFFFFF"/>
                  </a:solidFill>
                </a:endParaRPr>
              </a:p>
            </p:txBody>
          </p:sp>
          <p:sp>
            <p:nvSpPr>
              <p:cNvPr id="413" name="Google Shape;413;g8319c01acf_0_39"/>
              <p:cNvSpPr/>
              <p:nvPr/>
            </p:nvSpPr>
            <p:spPr>
              <a:xfrm>
                <a:off x="2465780" y="2594126"/>
                <a:ext cx="1332300" cy="514800"/>
              </a:xfrm>
              <a:prstGeom prst="round1Rect">
                <a:avLst>
                  <a:gd name="adj" fmla="val 50000"/>
                </a:avLst>
              </a:prstGeom>
              <a:solidFill>
                <a:srgbClr val="4A86E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CA" sz="2100">
                    <a:solidFill>
                      <a:srgbClr val="FFFFFF"/>
                    </a:solidFill>
                    <a:latin typeface="Roboto"/>
                    <a:ea typeface="Roboto"/>
                    <a:cs typeface="Roboto"/>
                    <a:sym typeface="Roboto"/>
                  </a:rPr>
                  <a:t>Incarceration</a:t>
                </a:r>
                <a:endParaRPr sz="2100">
                  <a:solidFill>
                    <a:srgbClr val="FFFFFF"/>
                  </a:solidFill>
                </a:endParaRPr>
              </a:p>
            </p:txBody>
          </p:sp>
        </p:grpSp>
        <p:grpSp>
          <p:nvGrpSpPr>
            <p:cNvPr id="414" name="Google Shape;414;g8319c01acf_0_39"/>
            <p:cNvGrpSpPr/>
            <p:nvPr/>
          </p:nvGrpSpPr>
          <p:grpSpPr>
            <a:xfrm>
              <a:off x="3348475" y="4335186"/>
              <a:ext cx="1776356" cy="990670"/>
              <a:chOff x="2465780" y="2594126"/>
              <a:chExt cx="1332300" cy="743021"/>
            </a:xfrm>
          </p:grpSpPr>
          <p:sp>
            <p:nvSpPr>
              <p:cNvPr id="415" name="Google Shape;415;g8319c01acf_0_39"/>
              <p:cNvSpPr/>
              <p:nvPr/>
            </p:nvSpPr>
            <p:spPr>
              <a:xfrm>
                <a:off x="2465780" y="3047047"/>
                <a:ext cx="1332300" cy="290100"/>
              </a:xfrm>
              <a:prstGeom prst="rect">
                <a:avLst/>
              </a:prstGeom>
              <a:solidFill>
                <a:srgbClr val="C9DAF8"/>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a:solidFill>
                    <a:srgbClr val="FFFFFF"/>
                  </a:solidFill>
                </a:endParaRPr>
              </a:p>
            </p:txBody>
          </p:sp>
          <p:sp>
            <p:nvSpPr>
              <p:cNvPr id="416" name="Google Shape;416;g8319c01acf_0_39"/>
              <p:cNvSpPr/>
              <p:nvPr/>
            </p:nvSpPr>
            <p:spPr>
              <a:xfrm>
                <a:off x="2465780" y="2594126"/>
                <a:ext cx="1332300" cy="514800"/>
              </a:xfrm>
              <a:prstGeom prst="round1Rect">
                <a:avLst>
                  <a:gd name="adj" fmla="val 50000"/>
                </a:avLst>
              </a:prstGeom>
              <a:solidFill>
                <a:srgbClr val="4A86E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CA" sz="2100">
                    <a:solidFill>
                      <a:srgbClr val="FFFFFF"/>
                    </a:solidFill>
                    <a:latin typeface="Roboto"/>
                    <a:ea typeface="Roboto"/>
                    <a:cs typeface="Roboto"/>
                    <a:sym typeface="Roboto"/>
                  </a:rPr>
                  <a:t>Health</a:t>
                </a:r>
                <a:endParaRPr sz="2100">
                  <a:solidFill>
                    <a:srgbClr val="FFFFFF"/>
                  </a:solidFill>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8319c01acf_0_301"/>
          <p:cNvSpPr/>
          <p:nvPr/>
        </p:nvSpPr>
        <p:spPr>
          <a:xfrm>
            <a:off x="401650" y="1795425"/>
            <a:ext cx="5105100" cy="1602000"/>
          </a:xfrm>
          <a:prstGeom prst="wedgeRectCallout">
            <a:avLst>
              <a:gd name="adj1" fmla="val -20833"/>
              <a:gd name="adj2" fmla="val 625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g8319c01acf_0_301"/>
          <p:cNvSpPr txBox="1">
            <a:spLocks noGrp="1"/>
          </p:cNvSpPr>
          <p:nvPr>
            <p:ph type="title"/>
          </p:nvPr>
        </p:nvSpPr>
        <p:spPr>
          <a:xfrm>
            <a:off x="609600" y="274650"/>
            <a:ext cx="10284000" cy="111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Incarceration, Racism, and Health</a:t>
            </a:r>
            <a:endParaRPr>
              <a:latin typeface="Spartan"/>
              <a:ea typeface="Spartan"/>
              <a:cs typeface="Spartan"/>
              <a:sym typeface="Spartan"/>
            </a:endParaRPr>
          </a:p>
        </p:txBody>
      </p:sp>
      <p:sp>
        <p:nvSpPr>
          <p:cNvPr id="424" name="Google Shape;424;g8319c01acf_0_301"/>
          <p:cNvSpPr txBox="1">
            <a:spLocks noGrp="1"/>
          </p:cNvSpPr>
          <p:nvPr>
            <p:ph type="body" idx="1"/>
          </p:nvPr>
        </p:nvSpPr>
        <p:spPr>
          <a:xfrm>
            <a:off x="485875" y="1867725"/>
            <a:ext cx="4782300" cy="1289400"/>
          </a:xfrm>
          <a:prstGeom prst="rect">
            <a:avLst/>
          </a:prstGeom>
          <a:noFill/>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CA" sz="2000">
                <a:solidFill>
                  <a:srgbClr val="FFFFFF"/>
                </a:solidFill>
                <a:latin typeface="Spartan"/>
                <a:ea typeface="Spartan"/>
                <a:cs typeface="Spartan"/>
                <a:sym typeface="Spartan"/>
              </a:rPr>
              <a:t>Edmonton Institution inmate punished for speaking to media about COVID-19, lawyer says</a:t>
            </a:r>
            <a:endParaRPr sz="2000">
              <a:solidFill>
                <a:srgbClr val="FFFFFF"/>
              </a:solidFill>
              <a:latin typeface="Spartan"/>
              <a:ea typeface="Spartan"/>
              <a:cs typeface="Spartan"/>
              <a:sym typeface="Spartan"/>
            </a:endParaRPr>
          </a:p>
          <a:p>
            <a:pPr marL="0" lvl="0" indent="0" algn="l" rtl="0">
              <a:lnSpc>
                <a:spcPct val="115000"/>
              </a:lnSpc>
              <a:spcBef>
                <a:spcPts val="0"/>
              </a:spcBef>
              <a:spcAft>
                <a:spcPts val="0"/>
              </a:spcAft>
              <a:buClr>
                <a:schemeClr val="dk1"/>
              </a:buClr>
              <a:buSzPts val="1100"/>
              <a:buFont typeface="Arial"/>
              <a:buNone/>
            </a:pPr>
            <a:endParaRPr sz="2000">
              <a:solidFill>
                <a:srgbClr val="FFFFFF"/>
              </a:solidFill>
              <a:latin typeface="Spartan"/>
              <a:ea typeface="Spartan"/>
              <a:cs typeface="Spartan"/>
              <a:sym typeface="Spartan"/>
            </a:endParaRPr>
          </a:p>
        </p:txBody>
      </p:sp>
      <p:graphicFrame>
        <p:nvGraphicFramePr>
          <p:cNvPr id="425" name="Google Shape;425;g8319c01acf_0_301"/>
          <p:cNvGraphicFramePr/>
          <p:nvPr/>
        </p:nvGraphicFramePr>
        <p:xfrm>
          <a:off x="2549400" y="4396525"/>
          <a:ext cx="5946550" cy="1881025"/>
        </p:xfrm>
        <a:graphic>
          <a:graphicData uri="http://schemas.openxmlformats.org/drawingml/2006/table">
            <a:tbl>
              <a:tblPr>
                <a:noFill/>
                <a:tableStyleId>{509FE123-1CED-4FBC-B697-FD644E0BCD2B}</a:tableStyleId>
              </a:tblPr>
              <a:tblGrid>
                <a:gridCol w="1622750">
                  <a:extLst>
                    <a:ext uri="{9D8B030D-6E8A-4147-A177-3AD203B41FA5}">
                      <a16:colId xmlns:a16="http://schemas.microsoft.com/office/drawing/2014/main" val="20000"/>
                    </a:ext>
                  </a:extLst>
                </a:gridCol>
                <a:gridCol w="1622750">
                  <a:extLst>
                    <a:ext uri="{9D8B030D-6E8A-4147-A177-3AD203B41FA5}">
                      <a16:colId xmlns:a16="http://schemas.microsoft.com/office/drawing/2014/main" val="20001"/>
                    </a:ext>
                  </a:extLst>
                </a:gridCol>
                <a:gridCol w="1622750">
                  <a:extLst>
                    <a:ext uri="{9D8B030D-6E8A-4147-A177-3AD203B41FA5}">
                      <a16:colId xmlns:a16="http://schemas.microsoft.com/office/drawing/2014/main" val="20002"/>
                    </a:ext>
                  </a:extLst>
                </a:gridCol>
                <a:gridCol w="1078300">
                  <a:extLst>
                    <a:ext uri="{9D8B030D-6E8A-4147-A177-3AD203B41FA5}">
                      <a16:colId xmlns:a16="http://schemas.microsoft.com/office/drawing/2014/main" val="20003"/>
                    </a:ext>
                  </a:extLst>
                </a:gridCol>
              </a:tblGrid>
              <a:tr h="1132350">
                <a:tc>
                  <a:txBody>
                    <a:bodyPr/>
                    <a:lstStyle/>
                    <a:p>
                      <a:pPr marL="0" lvl="0" indent="0" algn="ctr" rtl="0">
                        <a:lnSpc>
                          <a:spcPct val="143750"/>
                        </a:lnSpc>
                        <a:spcBef>
                          <a:spcPts val="0"/>
                        </a:spcBef>
                        <a:spcAft>
                          <a:spcPts val="1700"/>
                        </a:spcAft>
                        <a:buNone/>
                      </a:pPr>
                      <a:r>
                        <a:rPr lang="en-CA" sz="1800" b="1">
                          <a:solidFill>
                            <a:srgbClr val="333333"/>
                          </a:solidFill>
                          <a:highlight>
                            <a:srgbClr val="FFFFFF"/>
                          </a:highlight>
                          <a:latin typeface="Spartan"/>
                          <a:ea typeface="Spartan"/>
                          <a:cs typeface="Spartan"/>
                          <a:sym typeface="Spartan"/>
                        </a:rPr>
                        <a:t>Positive Tests</a:t>
                      </a:r>
                      <a:endParaRPr sz="1800" b="1">
                        <a:solidFill>
                          <a:srgbClr val="333333"/>
                        </a:solidFill>
                        <a:highlight>
                          <a:srgbClr val="FFFFFF"/>
                        </a:highlight>
                        <a:latin typeface="Spartan"/>
                        <a:ea typeface="Spartan"/>
                        <a:cs typeface="Spartan"/>
                        <a:sym typeface="Spartan"/>
                      </a:endParaRPr>
                    </a:p>
                  </a:txBody>
                  <a:tcPr marL="76200" marR="76200" marT="76200" marB="762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43750"/>
                        </a:lnSpc>
                        <a:spcBef>
                          <a:spcPts val="0"/>
                        </a:spcBef>
                        <a:spcAft>
                          <a:spcPts val="1700"/>
                        </a:spcAft>
                        <a:buNone/>
                      </a:pPr>
                      <a:r>
                        <a:rPr lang="en-CA" sz="1800" b="1">
                          <a:solidFill>
                            <a:srgbClr val="333333"/>
                          </a:solidFill>
                          <a:highlight>
                            <a:srgbClr val="FFFFFF"/>
                          </a:highlight>
                          <a:latin typeface="Spartan"/>
                          <a:ea typeface="Spartan"/>
                          <a:cs typeface="Spartan"/>
                          <a:sym typeface="Spartan"/>
                        </a:rPr>
                        <a:t>Negative Tests</a:t>
                      </a:r>
                      <a:endParaRPr sz="1800" b="1">
                        <a:solidFill>
                          <a:srgbClr val="333333"/>
                        </a:solidFill>
                        <a:highlight>
                          <a:srgbClr val="FFFFFF"/>
                        </a:highlight>
                        <a:latin typeface="Spartan"/>
                        <a:ea typeface="Spartan"/>
                        <a:cs typeface="Spartan"/>
                        <a:sym typeface="Spartan"/>
                      </a:endParaRPr>
                    </a:p>
                  </a:txBody>
                  <a:tcPr marL="76200" marR="76200" marT="76200" marB="762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43750"/>
                        </a:lnSpc>
                        <a:spcBef>
                          <a:spcPts val="0"/>
                        </a:spcBef>
                        <a:spcAft>
                          <a:spcPts val="1700"/>
                        </a:spcAft>
                        <a:buNone/>
                      </a:pPr>
                      <a:r>
                        <a:rPr lang="en-CA" sz="1800" b="1">
                          <a:solidFill>
                            <a:srgbClr val="333333"/>
                          </a:solidFill>
                          <a:highlight>
                            <a:srgbClr val="FFFFFF"/>
                          </a:highlight>
                          <a:latin typeface="Spartan"/>
                          <a:ea typeface="Spartan"/>
                          <a:cs typeface="Spartan"/>
                          <a:sym typeface="Spartan"/>
                        </a:rPr>
                        <a:t>Pending Tests</a:t>
                      </a:r>
                      <a:endParaRPr sz="1800" b="1">
                        <a:solidFill>
                          <a:srgbClr val="333333"/>
                        </a:solidFill>
                        <a:highlight>
                          <a:srgbClr val="FFFFFF"/>
                        </a:highlight>
                        <a:latin typeface="Spartan"/>
                        <a:ea typeface="Spartan"/>
                        <a:cs typeface="Spartan"/>
                        <a:sym typeface="Spartan"/>
                      </a:endParaRPr>
                    </a:p>
                  </a:txBody>
                  <a:tcPr marL="76200" marR="76200" marT="76200" marB="762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43750"/>
                        </a:lnSpc>
                        <a:spcBef>
                          <a:spcPts val="0"/>
                        </a:spcBef>
                        <a:spcAft>
                          <a:spcPts val="1700"/>
                        </a:spcAft>
                        <a:buNone/>
                      </a:pPr>
                      <a:r>
                        <a:rPr lang="en-CA" sz="1800" b="1">
                          <a:solidFill>
                            <a:srgbClr val="333333"/>
                          </a:solidFill>
                          <a:highlight>
                            <a:srgbClr val="FFFFFF"/>
                          </a:highlight>
                          <a:latin typeface="Spartan"/>
                          <a:ea typeface="Spartan"/>
                          <a:cs typeface="Spartan"/>
                          <a:sym typeface="Spartan"/>
                        </a:rPr>
                        <a:t>Total Tests</a:t>
                      </a:r>
                      <a:endParaRPr sz="1800" b="1">
                        <a:solidFill>
                          <a:srgbClr val="333333"/>
                        </a:solidFill>
                        <a:highlight>
                          <a:srgbClr val="FFFFFF"/>
                        </a:highlight>
                        <a:latin typeface="Spartan"/>
                        <a:ea typeface="Spartan"/>
                        <a:cs typeface="Spartan"/>
                        <a:sym typeface="Spartan"/>
                      </a:endParaRPr>
                    </a:p>
                  </a:txBody>
                  <a:tcPr marL="76200" marR="76200" marT="76200" marB="762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48675">
                <a:tc>
                  <a:txBody>
                    <a:bodyPr/>
                    <a:lstStyle/>
                    <a:p>
                      <a:pPr marL="0" lvl="0" indent="0" algn="ctr" rtl="0">
                        <a:lnSpc>
                          <a:spcPct val="143750"/>
                        </a:lnSpc>
                        <a:spcBef>
                          <a:spcPts val="0"/>
                        </a:spcBef>
                        <a:spcAft>
                          <a:spcPts val="1700"/>
                        </a:spcAft>
                        <a:buNone/>
                      </a:pPr>
                      <a:r>
                        <a:rPr lang="en-CA" sz="1800" b="1">
                          <a:solidFill>
                            <a:srgbClr val="333333"/>
                          </a:solidFill>
                          <a:highlight>
                            <a:srgbClr val="FFFFFF"/>
                          </a:highlight>
                          <a:latin typeface="Spartan"/>
                          <a:ea typeface="Spartan"/>
                          <a:cs typeface="Spartan"/>
                          <a:sym typeface="Spartan"/>
                        </a:rPr>
                        <a:t>82</a:t>
                      </a:r>
                      <a:endParaRPr sz="1800" b="1">
                        <a:solidFill>
                          <a:srgbClr val="333333"/>
                        </a:solidFill>
                        <a:highlight>
                          <a:srgbClr val="FFFFFF"/>
                        </a:highlight>
                        <a:latin typeface="Spartan"/>
                        <a:ea typeface="Spartan"/>
                        <a:cs typeface="Spartan"/>
                        <a:sym typeface="Spartan"/>
                      </a:endParaRPr>
                    </a:p>
                  </a:txBody>
                  <a:tcPr marL="76200" marR="76200" marT="76200" marB="762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43750"/>
                        </a:lnSpc>
                        <a:spcBef>
                          <a:spcPts val="0"/>
                        </a:spcBef>
                        <a:spcAft>
                          <a:spcPts val="1700"/>
                        </a:spcAft>
                        <a:buNone/>
                      </a:pPr>
                      <a:r>
                        <a:rPr lang="en-CA" sz="1800" b="1">
                          <a:solidFill>
                            <a:srgbClr val="333333"/>
                          </a:solidFill>
                          <a:highlight>
                            <a:srgbClr val="FFFFFF"/>
                          </a:highlight>
                          <a:latin typeface="Spartan"/>
                          <a:ea typeface="Spartan"/>
                          <a:cs typeface="Spartan"/>
                          <a:sym typeface="Spartan"/>
                        </a:rPr>
                        <a:t>205</a:t>
                      </a:r>
                      <a:endParaRPr sz="1800" b="1">
                        <a:solidFill>
                          <a:srgbClr val="333333"/>
                        </a:solidFill>
                        <a:highlight>
                          <a:srgbClr val="FFFFFF"/>
                        </a:highlight>
                        <a:latin typeface="Spartan"/>
                        <a:ea typeface="Spartan"/>
                        <a:cs typeface="Spartan"/>
                        <a:sym typeface="Spartan"/>
                      </a:endParaRPr>
                    </a:p>
                  </a:txBody>
                  <a:tcPr marL="76200" marR="76200" marT="76200" marB="762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43750"/>
                        </a:lnSpc>
                        <a:spcBef>
                          <a:spcPts val="0"/>
                        </a:spcBef>
                        <a:spcAft>
                          <a:spcPts val="1700"/>
                        </a:spcAft>
                        <a:buNone/>
                      </a:pPr>
                      <a:r>
                        <a:rPr lang="en-CA" sz="1800" b="1">
                          <a:solidFill>
                            <a:srgbClr val="333333"/>
                          </a:solidFill>
                          <a:highlight>
                            <a:srgbClr val="FFFFFF"/>
                          </a:highlight>
                          <a:latin typeface="Spartan"/>
                          <a:ea typeface="Spartan"/>
                          <a:cs typeface="Spartan"/>
                          <a:sym typeface="Spartan"/>
                        </a:rPr>
                        <a:t>26</a:t>
                      </a:r>
                      <a:endParaRPr sz="1800" b="1">
                        <a:solidFill>
                          <a:srgbClr val="333333"/>
                        </a:solidFill>
                        <a:highlight>
                          <a:srgbClr val="FFFFFF"/>
                        </a:highlight>
                        <a:latin typeface="Spartan"/>
                        <a:ea typeface="Spartan"/>
                        <a:cs typeface="Spartan"/>
                        <a:sym typeface="Spartan"/>
                      </a:endParaRPr>
                    </a:p>
                  </a:txBody>
                  <a:tcPr marL="76200" marR="76200" marT="76200" marB="762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43750"/>
                        </a:lnSpc>
                        <a:spcBef>
                          <a:spcPts val="0"/>
                        </a:spcBef>
                        <a:spcAft>
                          <a:spcPts val="1700"/>
                        </a:spcAft>
                        <a:buNone/>
                      </a:pPr>
                      <a:r>
                        <a:rPr lang="en-CA" sz="1800" b="1">
                          <a:solidFill>
                            <a:srgbClr val="333333"/>
                          </a:solidFill>
                          <a:highlight>
                            <a:srgbClr val="FFFFFF"/>
                          </a:highlight>
                          <a:latin typeface="Spartan"/>
                          <a:ea typeface="Spartan"/>
                          <a:cs typeface="Spartan"/>
                          <a:sym typeface="Spartan"/>
                        </a:rPr>
                        <a:t>313</a:t>
                      </a:r>
                      <a:endParaRPr sz="1800" b="1">
                        <a:solidFill>
                          <a:srgbClr val="333333"/>
                        </a:solidFill>
                        <a:highlight>
                          <a:srgbClr val="FFFFFF"/>
                        </a:highlight>
                        <a:latin typeface="Spartan"/>
                        <a:ea typeface="Spartan"/>
                        <a:cs typeface="Spartan"/>
                        <a:sym typeface="Spartan"/>
                      </a:endParaRPr>
                    </a:p>
                  </a:txBody>
                  <a:tcPr marL="76200" marR="76200" marT="76200" marB="762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26" name="Google Shape;426;g8319c01acf_0_301"/>
          <p:cNvSpPr/>
          <p:nvPr/>
        </p:nvSpPr>
        <p:spPr>
          <a:xfrm>
            <a:off x="5794900" y="1795425"/>
            <a:ext cx="5324100" cy="1602000"/>
          </a:xfrm>
          <a:prstGeom prst="wedgeRectCallout">
            <a:avLst>
              <a:gd name="adj1" fmla="val -20833"/>
              <a:gd name="adj2" fmla="val 625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8319c01acf_0_301"/>
          <p:cNvSpPr txBox="1">
            <a:spLocks noGrp="1"/>
          </p:cNvSpPr>
          <p:nvPr>
            <p:ph type="body" idx="1"/>
          </p:nvPr>
        </p:nvSpPr>
        <p:spPr>
          <a:xfrm>
            <a:off x="5917550" y="1795425"/>
            <a:ext cx="5201100" cy="1434000"/>
          </a:xfrm>
          <a:prstGeom prst="rect">
            <a:avLst/>
          </a:prstGeom>
          <a:noFill/>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CA" sz="2000">
                <a:solidFill>
                  <a:srgbClr val="FFFFFF"/>
                </a:solidFill>
                <a:latin typeface="Spartan"/>
                <a:ea typeface="Spartan"/>
                <a:cs typeface="Spartan"/>
                <a:sym typeface="Spartan"/>
              </a:rPr>
              <a:t>'It's horrifying': Physicians and lawyers say coronavirus outbreak at B.C. prison could have been prevented</a:t>
            </a:r>
            <a:endParaRPr sz="2000">
              <a:solidFill>
                <a:srgbClr val="FFFFFF"/>
              </a:solidFill>
              <a:latin typeface="Spartan"/>
              <a:ea typeface="Spartan"/>
              <a:cs typeface="Spartan"/>
              <a:sym typeface="Spartan"/>
            </a:endParaRPr>
          </a:p>
          <a:p>
            <a:pPr marL="0" lvl="0" indent="0" algn="l" rtl="0">
              <a:lnSpc>
                <a:spcPct val="115000"/>
              </a:lnSpc>
              <a:spcBef>
                <a:spcPts val="0"/>
              </a:spcBef>
              <a:spcAft>
                <a:spcPts val="0"/>
              </a:spcAft>
              <a:buNone/>
            </a:pPr>
            <a:endParaRPr sz="2000">
              <a:solidFill>
                <a:srgbClr val="FFFFFF"/>
              </a:solidFill>
              <a:latin typeface="Spartan"/>
              <a:ea typeface="Spartan"/>
              <a:cs typeface="Spartan"/>
              <a:sym typeface="Spartan"/>
            </a:endParaRPr>
          </a:p>
          <a:p>
            <a:pPr marL="0" lvl="0" indent="0" algn="l" rtl="0">
              <a:lnSpc>
                <a:spcPct val="115000"/>
              </a:lnSpc>
              <a:spcBef>
                <a:spcPts val="0"/>
              </a:spcBef>
              <a:spcAft>
                <a:spcPts val="0"/>
              </a:spcAft>
              <a:buNone/>
            </a:pPr>
            <a:endParaRPr sz="2000">
              <a:solidFill>
                <a:srgbClr val="FFFFFF"/>
              </a:solidFill>
              <a:latin typeface="Spartan"/>
              <a:ea typeface="Spartan"/>
              <a:cs typeface="Spartan"/>
              <a:sym typeface="Spart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73044254a1_0_406"/>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Racism and xenophobia response strategies </a:t>
            </a:r>
            <a:endParaRPr>
              <a:latin typeface="Spartan"/>
              <a:ea typeface="Spartan"/>
              <a:cs typeface="Spartan"/>
              <a:sym typeface="Spartan"/>
            </a:endParaRPr>
          </a:p>
        </p:txBody>
      </p:sp>
      <p:grpSp>
        <p:nvGrpSpPr>
          <p:cNvPr id="434" name="Google Shape;434;g73044254a1_0_406"/>
          <p:cNvGrpSpPr/>
          <p:nvPr/>
        </p:nvGrpSpPr>
        <p:grpSpPr>
          <a:xfrm>
            <a:off x="5832725" y="3254357"/>
            <a:ext cx="3219091" cy="2603400"/>
            <a:chOff x="5632317" y="1189775"/>
            <a:chExt cx="3305700" cy="4175461"/>
          </a:xfrm>
        </p:grpSpPr>
        <p:sp>
          <p:nvSpPr>
            <p:cNvPr id="435" name="Google Shape;435;g73044254a1_0_406"/>
            <p:cNvSpPr/>
            <p:nvPr/>
          </p:nvSpPr>
          <p:spPr>
            <a:xfrm>
              <a:off x="5632317" y="1189775"/>
              <a:ext cx="3305700" cy="669000"/>
            </a:xfrm>
            <a:prstGeom prst="chevron">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CA" sz="1900">
                  <a:solidFill>
                    <a:srgbClr val="FFFFFF"/>
                  </a:solidFill>
                  <a:latin typeface="Spartan"/>
                  <a:ea typeface="Spartan"/>
                  <a:cs typeface="Spartan"/>
                  <a:sym typeface="Spartan"/>
                </a:rPr>
                <a:t>Educate </a:t>
              </a:r>
              <a:endParaRPr sz="1900">
                <a:solidFill>
                  <a:srgbClr val="FFFFFF"/>
                </a:solidFill>
                <a:latin typeface="Spartan"/>
                <a:ea typeface="Spartan"/>
                <a:cs typeface="Spartan"/>
                <a:sym typeface="Spartan"/>
              </a:endParaRPr>
            </a:p>
          </p:txBody>
        </p:sp>
        <p:sp>
          <p:nvSpPr>
            <p:cNvPr id="436" name="Google Shape;436;g73044254a1_0_406"/>
            <p:cNvSpPr txBox="1"/>
            <p:nvPr/>
          </p:nvSpPr>
          <p:spPr>
            <a:xfrm>
              <a:off x="6167052" y="2057136"/>
              <a:ext cx="2536200" cy="3308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600">
                  <a:latin typeface="Spartan"/>
                  <a:ea typeface="Spartan"/>
                  <a:cs typeface="Spartan"/>
                  <a:sym typeface="Spartan"/>
                </a:rPr>
                <a:t>Understanding the history and harm of associating diseases with a specific place or group of people from a region</a:t>
              </a:r>
              <a:endParaRPr sz="1600">
                <a:latin typeface="Spartan"/>
                <a:ea typeface="Spartan"/>
                <a:cs typeface="Spartan"/>
                <a:sym typeface="Spartan"/>
              </a:endParaRPr>
            </a:p>
          </p:txBody>
        </p:sp>
      </p:grpSp>
      <p:grpSp>
        <p:nvGrpSpPr>
          <p:cNvPr id="437" name="Google Shape;437;g73044254a1_0_406"/>
          <p:cNvGrpSpPr/>
          <p:nvPr/>
        </p:nvGrpSpPr>
        <p:grpSpPr>
          <a:xfrm>
            <a:off x="347975" y="3254490"/>
            <a:ext cx="3453971" cy="2171548"/>
            <a:chOff x="0" y="1189989"/>
            <a:chExt cx="3546900" cy="3482836"/>
          </a:xfrm>
        </p:grpSpPr>
        <p:sp>
          <p:nvSpPr>
            <p:cNvPr id="438" name="Google Shape;438;g73044254a1_0_406"/>
            <p:cNvSpPr/>
            <p:nvPr/>
          </p:nvSpPr>
          <p:spPr>
            <a:xfrm>
              <a:off x="0" y="1189989"/>
              <a:ext cx="3546900" cy="669000"/>
            </a:xfrm>
            <a:prstGeom prst="homePlate">
              <a:avLst>
                <a:gd name="adj" fmla="val 50000"/>
              </a:avLst>
            </a:prstGeom>
            <a:solidFill>
              <a:srgbClr val="99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CA" sz="1900">
                  <a:solidFill>
                    <a:srgbClr val="FFFFFF"/>
                  </a:solidFill>
                  <a:latin typeface="Spartan"/>
                  <a:ea typeface="Spartan"/>
                  <a:cs typeface="Spartan"/>
                  <a:sym typeface="Spartan"/>
                </a:rPr>
                <a:t>Interrupt</a:t>
              </a:r>
              <a:endParaRPr sz="1900">
                <a:solidFill>
                  <a:srgbClr val="FFFFFF"/>
                </a:solidFill>
                <a:latin typeface="Spartan"/>
                <a:ea typeface="Spartan"/>
                <a:cs typeface="Spartan"/>
                <a:sym typeface="Spartan"/>
              </a:endParaRPr>
            </a:p>
          </p:txBody>
        </p:sp>
        <p:sp>
          <p:nvSpPr>
            <p:cNvPr id="439" name="Google Shape;439;g73044254a1_0_406"/>
            <p:cNvSpPr txBox="1"/>
            <p:nvPr/>
          </p:nvSpPr>
          <p:spPr>
            <a:xfrm>
              <a:off x="655361" y="2057125"/>
              <a:ext cx="22362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600">
                  <a:latin typeface="Spartan"/>
                  <a:ea typeface="Spartan"/>
                  <a:cs typeface="Spartan"/>
                  <a:sym typeface="Spartan"/>
                </a:rPr>
                <a:t>“Hang on. I want to go back to what you called the virus.”</a:t>
              </a:r>
              <a:endParaRPr sz="1600">
                <a:latin typeface="Spartan"/>
                <a:ea typeface="Spartan"/>
                <a:cs typeface="Spartan"/>
                <a:sym typeface="Spartan"/>
              </a:endParaRPr>
            </a:p>
          </p:txBody>
        </p:sp>
      </p:grpSp>
      <p:grpSp>
        <p:nvGrpSpPr>
          <p:cNvPr id="440" name="Google Shape;440;g73044254a1_0_406"/>
          <p:cNvGrpSpPr/>
          <p:nvPr/>
        </p:nvGrpSpPr>
        <p:grpSpPr>
          <a:xfrm>
            <a:off x="8525963" y="3254426"/>
            <a:ext cx="2624340" cy="2408464"/>
            <a:chOff x="5632327" y="1093596"/>
            <a:chExt cx="3144428" cy="3579230"/>
          </a:xfrm>
        </p:grpSpPr>
        <p:sp>
          <p:nvSpPr>
            <p:cNvPr id="441" name="Google Shape;441;g73044254a1_0_406"/>
            <p:cNvSpPr/>
            <p:nvPr/>
          </p:nvSpPr>
          <p:spPr>
            <a:xfrm>
              <a:off x="5632327" y="1093596"/>
              <a:ext cx="3144300" cy="630000"/>
            </a:xfrm>
            <a:prstGeom prst="chevron">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CA" sz="1900">
                  <a:solidFill>
                    <a:srgbClr val="FFFFFF"/>
                  </a:solidFill>
                  <a:latin typeface="Spartan"/>
                  <a:ea typeface="Spartan"/>
                  <a:cs typeface="Spartan"/>
                  <a:sym typeface="Spartan"/>
                </a:rPr>
                <a:t>Echo </a:t>
              </a:r>
              <a:endParaRPr sz="1900">
                <a:solidFill>
                  <a:srgbClr val="FFFFFF"/>
                </a:solidFill>
                <a:latin typeface="Spartan"/>
                <a:ea typeface="Spartan"/>
                <a:cs typeface="Spartan"/>
                <a:sym typeface="Spartan"/>
              </a:endParaRPr>
            </a:p>
          </p:txBody>
        </p:sp>
        <p:sp>
          <p:nvSpPr>
            <p:cNvPr id="442" name="Google Shape;442;g73044254a1_0_406"/>
            <p:cNvSpPr txBox="1"/>
            <p:nvPr/>
          </p:nvSpPr>
          <p:spPr>
            <a:xfrm>
              <a:off x="6167055" y="2057125"/>
              <a:ext cx="26097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600">
                  <a:latin typeface="Spartan"/>
                  <a:ea typeface="Spartan"/>
                  <a:cs typeface="Spartan"/>
                  <a:sym typeface="Spartan"/>
                </a:rPr>
                <a:t>When someone else speaks up, amplify or echo their messages </a:t>
              </a:r>
              <a:endParaRPr sz="1600">
                <a:latin typeface="Spartan"/>
                <a:ea typeface="Spartan"/>
                <a:cs typeface="Spartan"/>
                <a:sym typeface="Spartan"/>
              </a:endParaRPr>
            </a:p>
          </p:txBody>
        </p:sp>
      </p:grpSp>
      <p:grpSp>
        <p:nvGrpSpPr>
          <p:cNvPr id="443" name="Google Shape;443;g73044254a1_0_406"/>
          <p:cNvGrpSpPr/>
          <p:nvPr/>
        </p:nvGrpSpPr>
        <p:grpSpPr>
          <a:xfrm>
            <a:off x="3215041" y="3254357"/>
            <a:ext cx="3219091" cy="2192376"/>
            <a:chOff x="2944204" y="1189775"/>
            <a:chExt cx="3305700" cy="3516240"/>
          </a:xfrm>
        </p:grpSpPr>
        <p:sp>
          <p:nvSpPr>
            <p:cNvPr id="444" name="Google Shape;444;g73044254a1_0_406"/>
            <p:cNvSpPr/>
            <p:nvPr/>
          </p:nvSpPr>
          <p:spPr>
            <a:xfrm>
              <a:off x="2944204" y="1189775"/>
              <a:ext cx="3305700" cy="669000"/>
            </a:xfrm>
            <a:prstGeom prst="chevron">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CA" sz="1900">
                  <a:solidFill>
                    <a:srgbClr val="FFFFFF"/>
                  </a:solidFill>
                  <a:latin typeface="Spartan"/>
                  <a:ea typeface="Spartan"/>
                  <a:cs typeface="Spartan"/>
                  <a:sym typeface="Spartan"/>
                </a:rPr>
                <a:t>Question</a:t>
              </a:r>
              <a:endParaRPr sz="1900">
                <a:solidFill>
                  <a:srgbClr val="FFFFFF"/>
                </a:solidFill>
                <a:latin typeface="Spartan"/>
                <a:ea typeface="Spartan"/>
                <a:cs typeface="Spartan"/>
                <a:sym typeface="Spartan"/>
              </a:endParaRPr>
            </a:p>
          </p:txBody>
        </p:sp>
        <p:sp>
          <p:nvSpPr>
            <p:cNvPr id="445" name="Google Shape;445;g73044254a1_0_406"/>
            <p:cNvSpPr txBox="1"/>
            <p:nvPr/>
          </p:nvSpPr>
          <p:spPr>
            <a:xfrm>
              <a:off x="3478948" y="2090315"/>
              <a:ext cx="25665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600">
                  <a:latin typeface="Spartan"/>
                  <a:ea typeface="Spartan"/>
                  <a:cs typeface="Spartan"/>
                  <a:sym typeface="Spartan"/>
                </a:rPr>
                <a:t>“Why did you call the virus that?”or “Where did you hear that information?”</a:t>
              </a:r>
              <a:endParaRPr sz="1600">
                <a:latin typeface="Spartan"/>
                <a:ea typeface="Spartan"/>
                <a:cs typeface="Spartan"/>
                <a:sym typeface="Spartan"/>
              </a:endParaRPr>
            </a:p>
          </p:txBody>
        </p:sp>
      </p:grpSp>
      <p:sp>
        <p:nvSpPr>
          <p:cNvPr id="446" name="Google Shape;446;g73044254a1_0_406"/>
          <p:cNvSpPr txBox="1"/>
          <p:nvPr/>
        </p:nvSpPr>
        <p:spPr>
          <a:xfrm>
            <a:off x="347975" y="6263775"/>
            <a:ext cx="4456800" cy="3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Spartan"/>
                <a:ea typeface="Spartan"/>
                <a:cs typeface="Spartan"/>
                <a:sym typeface="Spartan"/>
              </a:rPr>
              <a:t>Adapted from TeachingTolerance.org </a:t>
            </a:r>
            <a:endParaRPr>
              <a:latin typeface="Spartan"/>
              <a:ea typeface="Spartan"/>
              <a:cs typeface="Spartan"/>
              <a:sym typeface="Spartan"/>
            </a:endParaRPr>
          </a:p>
        </p:txBody>
      </p:sp>
      <p:sp>
        <p:nvSpPr>
          <p:cNvPr id="447" name="Google Shape;447;g73044254a1_0_406"/>
          <p:cNvSpPr/>
          <p:nvPr/>
        </p:nvSpPr>
        <p:spPr>
          <a:xfrm>
            <a:off x="347975" y="1925113"/>
            <a:ext cx="3388800" cy="1143000"/>
          </a:xfrm>
          <a:prstGeom prst="downArrowCallout">
            <a:avLst>
              <a:gd name="adj1" fmla="val 25000"/>
              <a:gd name="adj2" fmla="val 25000"/>
              <a:gd name="adj3" fmla="val 25000"/>
              <a:gd name="adj4" fmla="val 6497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1900">
                <a:solidFill>
                  <a:srgbClr val="FFFFFF"/>
                </a:solidFill>
                <a:latin typeface="Spartan"/>
                <a:ea typeface="Spartan"/>
                <a:cs typeface="Spartan"/>
                <a:sym typeface="Spartan"/>
              </a:rPr>
              <a:t>Recognize</a:t>
            </a:r>
            <a:endParaRPr sz="1900">
              <a:solidFill>
                <a:srgbClr val="FFFFFF"/>
              </a:solidFill>
              <a:latin typeface="Spartan"/>
              <a:ea typeface="Spartan"/>
              <a:cs typeface="Spartan"/>
              <a:sym typeface="Spartan"/>
            </a:endParaRPr>
          </a:p>
        </p:txBody>
      </p:sp>
      <p:sp>
        <p:nvSpPr>
          <p:cNvPr id="448" name="Google Shape;448;g73044254a1_0_406"/>
          <p:cNvSpPr txBox="1"/>
          <p:nvPr/>
        </p:nvSpPr>
        <p:spPr>
          <a:xfrm>
            <a:off x="3801950" y="1915400"/>
            <a:ext cx="34539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6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Recognize comments or media that have racist or xenophobic bias</a:t>
            </a:r>
            <a:endParaRPr sz="1600">
              <a:latin typeface="Spartan"/>
              <a:ea typeface="Spartan"/>
              <a:cs typeface="Spartan"/>
              <a:sym typeface="Spart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836fcc1061_3_0"/>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Racism and xenophobia response strategies </a:t>
            </a:r>
            <a:endParaRPr/>
          </a:p>
        </p:txBody>
      </p:sp>
      <p:sp>
        <p:nvSpPr>
          <p:cNvPr id="455" name="Google Shape;455;g836fcc1061_3_0"/>
          <p:cNvSpPr txBox="1">
            <a:spLocks noGrp="1"/>
          </p:cNvSpPr>
          <p:nvPr>
            <p:ph type="body" idx="1"/>
          </p:nvPr>
        </p:nvSpPr>
        <p:spPr>
          <a:xfrm>
            <a:off x="609600" y="1600200"/>
            <a:ext cx="102681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b="1">
                <a:solidFill>
                  <a:schemeClr val="accent3"/>
                </a:solidFill>
                <a:latin typeface="Spartan"/>
                <a:ea typeface="Spartan"/>
                <a:cs typeface="Spartan"/>
                <a:sym typeface="Spartan"/>
              </a:rPr>
              <a:t>Individual level</a:t>
            </a:r>
            <a:endParaRPr b="1">
              <a:solidFill>
                <a:schemeClr val="accent3"/>
              </a:solidFill>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457200" lvl="0" indent="-342900" algn="l" rtl="0">
              <a:spcBef>
                <a:spcPts val="360"/>
              </a:spcBef>
              <a:spcAft>
                <a:spcPts val="0"/>
              </a:spcAft>
              <a:buSzPts val="1800"/>
              <a:buFont typeface="Spartan"/>
              <a:buChar char="•"/>
            </a:pPr>
            <a:r>
              <a:rPr lang="en-CA">
                <a:latin typeface="Spartan"/>
                <a:ea typeface="Spartan"/>
                <a:cs typeface="Spartan"/>
                <a:sym typeface="Spartan"/>
              </a:rPr>
              <a:t>Challenging racism and xenophobia online (as per previous slide)</a:t>
            </a:r>
            <a:endParaRPr>
              <a:latin typeface="Spartan"/>
              <a:ea typeface="Spartan"/>
              <a:cs typeface="Spartan"/>
              <a:sym typeface="Spartan"/>
            </a:endParaRPr>
          </a:p>
          <a:p>
            <a:pPr marL="457200" lvl="0" indent="-342900" algn="l" rtl="0">
              <a:spcBef>
                <a:spcPts val="0"/>
              </a:spcBef>
              <a:spcAft>
                <a:spcPts val="0"/>
              </a:spcAft>
              <a:buSzPts val="1800"/>
              <a:buFont typeface="Spartan"/>
              <a:buChar char="•"/>
            </a:pPr>
            <a:r>
              <a:rPr lang="en-CA">
                <a:latin typeface="Spartan"/>
                <a:ea typeface="Spartan"/>
                <a:cs typeface="Spartan"/>
                <a:sym typeface="Spartan"/>
              </a:rPr>
              <a:t>If in person, asses whether it is possible for you to safely engage at a distance</a:t>
            </a:r>
            <a:endParaRPr>
              <a:latin typeface="Spartan"/>
              <a:ea typeface="Spartan"/>
              <a:cs typeface="Spartan"/>
              <a:sym typeface="Spartan"/>
            </a:endParaRPr>
          </a:p>
          <a:p>
            <a:pPr marL="457200" lvl="0" indent="-342900" algn="l" rtl="0">
              <a:spcBef>
                <a:spcPts val="0"/>
              </a:spcBef>
              <a:spcAft>
                <a:spcPts val="0"/>
              </a:spcAft>
              <a:buSzPts val="1800"/>
              <a:buFont typeface="Spartan"/>
              <a:buChar char="•"/>
            </a:pPr>
            <a:r>
              <a:rPr lang="en-CA">
                <a:latin typeface="Spartan"/>
                <a:ea typeface="Spartan"/>
                <a:cs typeface="Spartan"/>
                <a:sym typeface="Spartan"/>
              </a:rPr>
              <a:t>Pressuring political leaders to address the Anti-African racism currently happening in China (currently only African leaders have spoken out on this)</a:t>
            </a:r>
            <a:endParaRPr>
              <a:latin typeface="Spartan"/>
              <a:ea typeface="Spartan"/>
              <a:cs typeface="Spartan"/>
              <a:sym typeface="Spartan"/>
            </a:endParaRPr>
          </a:p>
          <a:p>
            <a:pPr marL="457200" lvl="0" indent="-342900" algn="l" rtl="0">
              <a:spcBef>
                <a:spcPts val="0"/>
              </a:spcBef>
              <a:spcAft>
                <a:spcPts val="0"/>
              </a:spcAft>
              <a:buSzPts val="1800"/>
              <a:buFont typeface="Spartan"/>
              <a:buChar char="•"/>
            </a:pPr>
            <a:r>
              <a:rPr lang="en-CA">
                <a:latin typeface="Spartan"/>
                <a:ea typeface="Spartan"/>
                <a:cs typeface="Spartan"/>
                <a:sym typeface="Spartan"/>
              </a:rPr>
              <a:t>Donating</a:t>
            </a:r>
            <a:endParaRPr>
              <a:latin typeface="Spartan"/>
              <a:ea typeface="Spartan"/>
              <a:cs typeface="Spartan"/>
              <a:sym typeface="Spartan"/>
            </a:endParaRPr>
          </a:p>
          <a:p>
            <a:pPr marL="457200" lvl="0" indent="-342900" algn="l" rtl="0">
              <a:spcBef>
                <a:spcPts val="0"/>
              </a:spcBef>
              <a:spcAft>
                <a:spcPts val="0"/>
              </a:spcAft>
              <a:buSzPts val="1800"/>
              <a:buFont typeface="Spartan"/>
              <a:buChar char="•"/>
            </a:pPr>
            <a:r>
              <a:rPr lang="en-CA">
                <a:latin typeface="Spartan"/>
                <a:ea typeface="Spartan"/>
                <a:cs typeface="Spartan"/>
                <a:sym typeface="Spartan"/>
              </a:rPr>
              <a:t>Educate others on the Anti-Asian racism and xenophobia that is amplified because of COVID-19</a:t>
            </a:r>
            <a:endParaRPr>
              <a:latin typeface="Spartan"/>
              <a:ea typeface="Spartan"/>
              <a:cs typeface="Spartan"/>
              <a:sym typeface="Spartan"/>
            </a:endParaRPr>
          </a:p>
          <a:p>
            <a:pPr marL="0" lvl="0" indent="0" algn="l" rtl="0">
              <a:spcBef>
                <a:spcPts val="360"/>
              </a:spcBef>
              <a:spcAft>
                <a:spcPts val="0"/>
              </a:spcAft>
              <a:buNone/>
            </a:pPr>
            <a:endParaRPr b="1">
              <a:solidFill>
                <a:schemeClr val="accent3"/>
              </a:solidFill>
              <a:latin typeface="Spartan"/>
              <a:ea typeface="Spartan"/>
              <a:cs typeface="Spartan"/>
              <a:sym typeface="Spartan"/>
            </a:endParaRPr>
          </a:p>
          <a:p>
            <a:pPr marL="0" lvl="0" indent="0" algn="l" rtl="0">
              <a:spcBef>
                <a:spcPts val="360"/>
              </a:spcBef>
              <a:spcAft>
                <a:spcPts val="0"/>
              </a:spcAft>
              <a:buNone/>
            </a:pPr>
            <a:r>
              <a:rPr lang="en-CA" b="1">
                <a:solidFill>
                  <a:schemeClr val="accent3"/>
                </a:solidFill>
                <a:latin typeface="Spartan"/>
                <a:ea typeface="Spartan"/>
                <a:cs typeface="Spartan"/>
                <a:sym typeface="Spartan"/>
              </a:rPr>
              <a:t>Institutional level</a:t>
            </a:r>
            <a:endParaRPr b="1">
              <a:solidFill>
                <a:schemeClr val="accent3"/>
              </a:solidFill>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457200" lvl="0" indent="-342900" algn="l" rtl="0">
              <a:spcBef>
                <a:spcPts val="360"/>
              </a:spcBef>
              <a:spcAft>
                <a:spcPts val="0"/>
              </a:spcAft>
              <a:buSzPts val="1800"/>
              <a:buFont typeface="Spartan"/>
              <a:buChar char="•"/>
            </a:pPr>
            <a:r>
              <a:rPr lang="en-CA">
                <a:latin typeface="Spartan"/>
                <a:ea typeface="Spartan"/>
                <a:cs typeface="Spartan"/>
                <a:sym typeface="Spartan"/>
              </a:rPr>
              <a:t>Prepare for the likelihood of more COVID-19 outbreaks in prisons - the only solution is to reduce the prison population</a:t>
            </a:r>
            <a:endParaRPr>
              <a:latin typeface="Spartan"/>
              <a:ea typeface="Spartan"/>
              <a:cs typeface="Spartan"/>
              <a:sym typeface="Spartan"/>
            </a:endParaRPr>
          </a:p>
          <a:p>
            <a:pPr marL="457200" lvl="0" indent="-342900" algn="l" rtl="0">
              <a:spcBef>
                <a:spcPts val="0"/>
              </a:spcBef>
              <a:spcAft>
                <a:spcPts val="0"/>
              </a:spcAft>
              <a:buSzPts val="1800"/>
              <a:buFont typeface="Spartan"/>
              <a:buChar char="•"/>
            </a:pPr>
            <a:r>
              <a:rPr lang="en-CA">
                <a:latin typeface="Spartan"/>
                <a:ea typeface="Spartan"/>
                <a:cs typeface="Spartan"/>
                <a:sym typeface="Spartan"/>
              </a:rPr>
              <a:t>Future preventative actions to protect Indigenous Peoples living on reserves</a:t>
            </a:r>
            <a:endParaRPr>
              <a:latin typeface="Spartan"/>
              <a:ea typeface="Spartan"/>
              <a:cs typeface="Spartan"/>
              <a:sym typeface="Spartan"/>
            </a:endParaRPr>
          </a:p>
          <a:p>
            <a:pPr marL="0" lvl="0" indent="0" algn="l" rtl="0">
              <a:spcBef>
                <a:spcPts val="360"/>
              </a:spcBef>
              <a:spcAft>
                <a:spcPts val="200"/>
              </a:spcAft>
              <a:buNone/>
            </a:pPr>
            <a:endParaRPr>
              <a:latin typeface="Spartan"/>
              <a:ea typeface="Spartan"/>
              <a:cs typeface="Spartan"/>
              <a:sym typeface="Spart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0"/>
        <p:cNvGrpSpPr/>
        <p:nvPr/>
      </p:nvGrpSpPr>
      <p:grpSpPr>
        <a:xfrm>
          <a:off x="0" y="0"/>
          <a:ext cx="0" cy="0"/>
          <a:chOff x="0" y="0"/>
          <a:chExt cx="0" cy="0"/>
        </a:xfrm>
      </p:grpSpPr>
      <p:sp>
        <p:nvSpPr>
          <p:cNvPr id="461" name="Google Shape;461;g82f752b61b_0_11"/>
          <p:cNvSpPr txBox="1">
            <a:spLocks noGrp="1"/>
          </p:cNvSpPr>
          <p:nvPr>
            <p:ph type="title"/>
          </p:nvPr>
        </p:nvSpPr>
        <p:spPr>
          <a:xfrm>
            <a:off x="2743200" y="5318233"/>
            <a:ext cx="108711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sz="2400"/>
              <a:t>Self-care and Community-care during the COVID-19</a:t>
            </a:r>
            <a:endParaRPr sz="2400"/>
          </a:p>
        </p:txBody>
      </p:sp>
      <p:sp>
        <p:nvSpPr>
          <p:cNvPr id="462" name="Google Shape;462;g82f752b61b_0_11"/>
          <p:cNvSpPr txBox="1">
            <a:spLocks noGrp="1"/>
          </p:cNvSpPr>
          <p:nvPr>
            <p:ph type="body" idx="1"/>
          </p:nvPr>
        </p:nvSpPr>
        <p:spPr>
          <a:xfrm>
            <a:off x="275075" y="6252434"/>
            <a:ext cx="10363200" cy="396900"/>
          </a:xfrm>
          <a:prstGeom prst="rect">
            <a:avLst/>
          </a:prstGeom>
        </p:spPr>
        <p:txBody>
          <a:bodyPr spcFirstLastPara="1" wrap="square" lIns="91425" tIns="45700" rIns="91425" bIns="45700" anchor="ctr" anchorCtr="0">
            <a:noAutofit/>
          </a:bodyPr>
          <a:lstStyle/>
          <a:p>
            <a:pPr marL="0" lvl="0" indent="0" algn="l" rtl="0">
              <a:spcBef>
                <a:spcPts val="400"/>
              </a:spcBef>
              <a:spcAft>
                <a:spcPts val="200"/>
              </a:spcAft>
              <a:buNone/>
            </a:pPr>
            <a:r>
              <a:rPr lang="en-CA" sz="1000">
                <a:highlight>
                  <a:srgbClr val="666666"/>
                </a:highlight>
                <a:latin typeface="Spartan"/>
                <a:ea typeface="Spartan"/>
                <a:cs typeface="Spartan"/>
                <a:sym typeface="Spartan"/>
              </a:rPr>
              <a:t>"Self-care". Illustrations by Paru Ramesh</a:t>
            </a:r>
            <a:endParaRPr sz="1000">
              <a:highlight>
                <a:srgbClr val="666666"/>
              </a:highlight>
              <a:latin typeface="Spartan"/>
              <a:ea typeface="Spartan"/>
              <a:cs typeface="Spartan"/>
              <a:sym typeface="Spart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73044254a1_0_376"/>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Poll</a:t>
            </a:r>
            <a:endParaRPr>
              <a:latin typeface="Spartan"/>
              <a:ea typeface="Spartan"/>
              <a:cs typeface="Spartan"/>
              <a:sym typeface="Spartan"/>
            </a:endParaRPr>
          </a:p>
        </p:txBody>
      </p:sp>
      <p:sp>
        <p:nvSpPr>
          <p:cNvPr id="469" name="Google Shape;469;g73044254a1_0_376"/>
          <p:cNvSpPr txBox="1">
            <a:spLocks noGrp="1"/>
          </p:cNvSpPr>
          <p:nvPr>
            <p:ph type="body" idx="1"/>
          </p:nvPr>
        </p:nvSpPr>
        <p:spPr>
          <a:xfrm>
            <a:off x="609600" y="1600200"/>
            <a:ext cx="7065600" cy="45261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Clr>
                <a:schemeClr val="dk1"/>
              </a:buClr>
              <a:buSzPts val="1400"/>
              <a:buFont typeface="Spartan"/>
              <a:buAutoNum type="arabicPeriod"/>
            </a:pPr>
            <a:r>
              <a:rPr lang="en-CA" sz="1400">
                <a:solidFill>
                  <a:schemeClr val="dk1"/>
                </a:solidFill>
                <a:latin typeface="Spartan"/>
                <a:ea typeface="Spartan"/>
                <a:cs typeface="Spartan"/>
                <a:sym typeface="Spartan"/>
              </a:rPr>
              <a:t>How many times are you having physical activity each week? </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None</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1 time</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2-3 times</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over 3 times</a:t>
            </a:r>
            <a:endParaRPr sz="1400">
              <a:solidFill>
                <a:schemeClr val="dk1"/>
              </a:solidFill>
              <a:latin typeface="Spartan"/>
              <a:ea typeface="Spartan"/>
              <a:cs typeface="Spartan"/>
              <a:sym typeface="Spartan"/>
            </a:endParaRPr>
          </a:p>
          <a:p>
            <a:pPr marL="914400" lvl="0" indent="0" algn="l" rtl="0">
              <a:spcBef>
                <a:spcPts val="360"/>
              </a:spcBef>
              <a:spcAft>
                <a:spcPts val="0"/>
              </a:spcAft>
              <a:buNone/>
            </a:pPr>
            <a:endParaRPr sz="1400">
              <a:solidFill>
                <a:schemeClr val="dk1"/>
              </a:solidFill>
              <a:latin typeface="Spartan"/>
              <a:ea typeface="Spartan"/>
              <a:cs typeface="Spartan"/>
              <a:sym typeface="Spartan"/>
            </a:endParaRPr>
          </a:p>
          <a:p>
            <a:pPr marL="457200" lvl="0" indent="-317500" algn="l" rtl="0">
              <a:spcBef>
                <a:spcPts val="360"/>
              </a:spcBef>
              <a:spcAft>
                <a:spcPts val="0"/>
              </a:spcAft>
              <a:buClr>
                <a:schemeClr val="dk1"/>
              </a:buClr>
              <a:buSzPts val="1400"/>
              <a:buFont typeface="Spartan"/>
              <a:buAutoNum type="arabicPeriod"/>
            </a:pPr>
            <a:r>
              <a:rPr lang="en-CA" sz="1400">
                <a:solidFill>
                  <a:schemeClr val="dk1"/>
                </a:solidFill>
                <a:latin typeface="Spartan"/>
                <a:ea typeface="Spartan"/>
                <a:cs typeface="Spartan"/>
                <a:sym typeface="Spartan"/>
              </a:rPr>
              <a:t>How many times per week are you having significant social interaction? </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None</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1 time</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2-3 times</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Over 3 times</a:t>
            </a:r>
            <a:endParaRPr sz="1400">
              <a:solidFill>
                <a:schemeClr val="dk1"/>
              </a:solidFill>
              <a:latin typeface="Spartan"/>
              <a:ea typeface="Spartan"/>
              <a:cs typeface="Spartan"/>
              <a:sym typeface="Spartan"/>
            </a:endParaRPr>
          </a:p>
          <a:p>
            <a:pPr marL="914400" lvl="0" indent="0" algn="l" rtl="0">
              <a:spcBef>
                <a:spcPts val="360"/>
              </a:spcBef>
              <a:spcAft>
                <a:spcPts val="0"/>
              </a:spcAft>
              <a:buNone/>
            </a:pPr>
            <a:endParaRPr sz="1400">
              <a:solidFill>
                <a:schemeClr val="dk1"/>
              </a:solidFill>
              <a:latin typeface="Spartan"/>
              <a:ea typeface="Spartan"/>
              <a:cs typeface="Spartan"/>
              <a:sym typeface="Spartan"/>
            </a:endParaRPr>
          </a:p>
          <a:p>
            <a:pPr marL="457200" lvl="0" indent="-317500" algn="l" rtl="0">
              <a:spcBef>
                <a:spcPts val="360"/>
              </a:spcBef>
              <a:spcAft>
                <a:spcPts val="0"/>
              </a:spcAft>
              <a:buClr>
                <a:schemeClr val="dk1"/>
              </a:buClr>
              <a:buSzPts val="1400"/>
              <a:buFont typeface="Spartan"/>
              <a:buAutoNum type="arabicPeriod"/>
            </a:pPr>
            <a:r>
              <a:rPr lang="en-CA" sz="1400">
                <a:solidFill>
                  <a:schemeClr val="dk1"/>
                </a:solidFill>
                <a:latin typeface="Spartan"/>
                <a:ea typeface="Spartan"/>
                <a:cs typeface="Spartan"/>
                <a:sym typeface="Spartan"/>
              </a:rPr>
              <a:t>How have you been impacted emotionally by the COVID-19? (Select all that apply)</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Feeling isolated and lonely</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Feeling stressed and afraid</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Feeling depressed and anxious</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Feeling overwhelmed by work responsibilities</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Feeling good</a:t>
            </a:r>
            <a:endParaRPr sz="1400">
              <a:solidFill>
                <a:schemeClr val="dk1"/>
              </a:solidFill>
              <a:latin typeface="Spartan"/>
              <a:ea typeface="Spartan"/>
              <a:cs typeface="Spartan"/>
              <a:sym typeface="Spartan"/>
            </a:endParaRPr>
          </a:p>
          <a:p>
            <a:pPr marL="914400" lvl="1" indent="-317500" algn="l" rtl="0">
              <a:spcBef>
                <a:spcPts val="0"/>
              </a:spcBef>
              <a:spcAft>
                <a:spcPts val="0"/>
              </a:spcAft>
              <a:buClr>
                <a:schemeClr val="dk1"/>
              </a:buClr>
              <a:buSzPts val="1400"/>
              <a:buFont typeface="Spartan"/>
              <a:buAutoNum type="alphaLcPeriod"/>
            </a:pPr>
            <a:r>
              <a:rPr lang="en-CA" sz="1400">
                <a:solidFill>
                  <a:schemeClr val="dk1"/>
                </a:solidFill>
                <a:latin typeface="Spartan"/>
                <a:ea typeface="Spartan"/>
                <a:cs typeface="Spartan"/>
                <a:sym typeface="Spartan"/>
              </a:rPr>
              <a:t>Feeling guilt</a:t>
            </a:r>
            <a:endParaRPr sz="1400">
              <a:solidFill>
                <a:schemeClr val="dk1"/>
              </a:solidFill>
              <a:latin typeface="Spartan"/>
              <a:ea typeface="Spartan"/>
              <a:cs typeface="Spartan"/>
              <a:sym typeface="Spartan"/>
            </a:endParaRPr>
          </a:p>
          <a:p>
            <a:pPr marL="0" lvl="0" indent="0" algn="l" rtl="0">
              <a:spcBef>
                <a:spcPts val="360"/>
              </a:spcBef>
              <a:spcAft>
                <a:spcPts val="0"/>
              </a:spcAft>
              <a:buClr>
                <a:schemeClr val="dk1"/>
              </a:buClr>
              <a:buSzPts val="1100"/>
              <a:buFont typeface="Arial"/>
              <a:buNone/>
            </a:pPr>
            <a:endParaRPr sz="1400">
              <a:solidFill>
                <a:schemeClr val="dk1"/>
              </a:solidFill>
              <a:latin typeface="Spartan"/>
              <a:ea typeface="Spartan"/>
              <a:cs typeface="Spartan"/>
              <a:sym typeface="Spartan"/>
            </a:endParaRPr>
          </a:p>
          <a:p>
            <a:pPr marL="0" lvl="0" indent="0" algn="l" rtl="0">
              <a:spcBef>
                <a:spcPts val="360"/>
              </a:spcBef>
              <a:spcAft>
                <a:spcPts val="200"/>
              </a:spcAft>
              <a:buNone/>
            </a:pPr>
            <a:endParaRPr sz="1400">
              <a:solidFill>
                <a:schemeClr val="dk1"/>
              </a:solidFill>
              <a:latin typeface="Spartan"/>
              <a:ea typeface="Spartan"/>
              <a:cs typeface="Spartan"/>
              <a:sym typeface="Spartan"/>
            </a:endParaRPr>
          </a:p>
        </p:txBody>
      </p:sp>
      <p:pic>
        <p:nvPicPr>
          <p:cNvPr id="470" name="Google Shape;470;g73044254a1_0_376"/>
          <p:cNvPicPr preferRelativeResize="0"/>
          <p:nvPr/>
        </p:nvPicPr>
        <p:blipFill>
          <a:blip r:embed="rId3">
            <a:alphaModFix/>
          </a:blip>
          <a:stretch>
            <a:fillRect/>
          </a:stretch>
        </p:blipFill>
        <p:spPr>
          <a:xfrm>
            <a:off x="8277850" y="1759350"/>
            <a:ext cx="2395526" cy="1597000"/>
          </a:xfrm>
          <a:prstGeom prst="rect">
            <a:avLst/>
          </a:prstGeom>
          <a:noFill/>
          <a:ln>
            <a:noFill/>
          </a:ln>
        </p:spPr>
      </p:pic>
      <p:pic>
        <p:nvPicPr>
          <p:cNvPr id="471" name="Google Shape;471;g73044254a1_0_376"/>
          <p:cNvPicPr preferRelativeResize="0"/>
          <p:nvPr/>
        </p:nvPicPr>
        <p:blipFill>
          <a:blip r:embed="rId4">
            <a:alphaModFix/>
          </a:blip>
          <a:stretch>
            <a:fillRect/>
          </a:stretch>
        </p:blipFill>
        <p:spPr>
          <a:xfrm>
            <a:off x="8291475" y="3437150"/>
            <a:ext cx="2395498" cy="15969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73044254a1_0_382"/>
          <p:cNvSpPr txBox="1">
            <a:spLocks noGrp="1"/>
          </p:cNvSpPr>
          <p:nvPr>
            <p:ph type="body" idx="1"/>
          </p:nvPr>
        </p:nvSpPr>
        <p:spPr>
          <a:xfrm>
            <a:off x="609600" y="1600200"/>
            <a:ext cx="93558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a:latin typeface="Spartan"/>
                <a:ea typeface="Spartan"/>
                <a:cs typeface="Spartan"/>
                <a:sym typeface="Spartan"/>
              </a:rPr>
              <a:t>“People are very overwhelmed with fear, affecting their mental and interpersonal relationships. Some who are already isolated become even more isolated”.</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r>
              <a:rPr lang="en-CA">
                <a:latin typeface="Spartan"/>
                <a:ea typeface="Spartan"/>
                <a:cs typeface="Spartan"/>
                <a:sym typeface="Spartan"/>
              </a:rPr>
              <a:t>Concerns for those who are experiencing domestic violence. Without support and the ability to leave the house, these numbers will likely increase. </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r>
              <a:rPr lang="en-CA">
                <a:latin typeface="Spartan"/>
                <a:ea typeface="Spartan"/>
                <a:cs typeface="Spartan"/>
                <a:sym typeface="Spartan"/>
              </a:rPr>
              <a:t>“Mental and emotional well-being and establishing a healthy and productive routine”.</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0"/>
              </a:spcAft>
              <a:buNone/>
            </a:pPr>
            <a:r>
              <a:rPr lang="en-CA">
                <a:latin typeface="Spartan"/>
                <a:ea typeface="Spartan"/>
                <a:cs typeface="Spartan"/>
                <a:sym typeface="Spartan"/>
              </a:rPr>
              <a:t>Some people mentioned that this is their first year in Canada and that they feel very scared and isolated</a:t>
            </a:r>
            <a:endParaRPr>
              <a:latin typeface="Spartan"/>
              <a:ea typeface="Spartan"/>
              <a:cs typeface="Spartan"/>
              <a:sym typeface="Spartan"/>
            </a:endParaRPr>
          </a:p>
          <a:p>
            <a:pPr marL="0" lvl="0" indent="0" algn="l" rtl="0">
              <a:spcBef>
                <a:spcPts val="360"/>
              </a:spcBef>
              <a:spcAft>
                <a:spcPts val="0"/>
              </a:spcAft>
              <a:buNone/>
            </a:pPr>
            <a:endParaRPr>
              <a:latin typeface="Spartan"/>
              <a:ea typeface="Spartan"/>
              <a:cs typeface="Spartan"/>
              <a:sym typeface="Spartan"/>
            </a:endParaRPr>
          </a:p>
          <a:p>
            <a:pPr marL="0" lvl="0" indent="0" algn="l" rtl="0">
              <a:spcBef>
                <a:spcPts val="360"/>
              </a:spcBef>
              <a:spcAft>
                <a:spcPts val="200"/>
              </a:spcAft>
              <a:buNone/>
            </a:pPr>
            <a:endParaRPr>
              <a:latin typeface="Spartan"/>
              <a:ea typeface="Spartan"/>
              <a:cs typeface="Spartan"/>
              <a:sym typeface="Spartan"/>
            </a:endParaRPr>
          </a:p>
        </p:txBody>
      </p:sp>
      <p:sp>
        <p:nvSpPr>
          <p:cNvPr id="478" name="Google Shape;478;g73044254a1_0_382"/>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What are people saying?</a:t>
            </a:r>
            <a:endParaRPr>
              <a:latin typeface="Spartan"/>
              <a:ea typeface="Spartan"/>
              <a:cs typeface="Spartan"/>
              <a:sym typeface="Spart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73044254a1_0_388"/>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Mental health concerns and impact</a:t>
            </a:r>
            <a:endParaRPr>
              <a:latin typeface="Spartan"/>
              <a:ea typeface="Spartan"/>
              <a:cs typeface="Spartan"/>
              <a:sym typeface="Spartan"/>
            </a:endParaRPr>
          </a:p>
        </p:txBody>
      </p:sp>
      <p:sp>
        <p:nvSpPr>
          <p:cNvPr id="485" name="Google Shape;485;g73044254a1_0_388"/>
          <p:cNvSpPr txBox="1">
            <a:spLocks noGrp="1"/>
          </p:cNvSpPr>
          <p:nvPr>
            <p:ph type="body" idx="1"/>
          </p:nvPr>
        </p:nvSpPr>
        <p:spPr>
          <a:xfrm>
            <a:off x="457200" y="1657350"/>
            <a:ext cx="3105300" cy="3331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sz="2000" b="1">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rPr>
              <a:t>Concerns: </a:t>
            </a:r>
            <a:endParaRPr sz="2000" b="1">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endParaRPr>
          </a:p>
          <a:p>
            <a:pPr marL="0" lvl="0" indent="0" algn="l" rtl="0">
              <a:spcBef>
                <a:spcPts val="360"/>
              </a:spcBef>
              <a:spcAft>
                <a:spcPts val="0"/>
              </a:spcAft>
              <a:buNone/>
            </a:pPr>
            <a:endParaRPr sz="2000" b="1">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endParaRPr>
          </a:p>
          <a:p>
            <a:pPr marL="457200" lvl="0" indent="-355600" algn="l" rtl="0">
              <a:spcBef>
                <a:spcPts val="360"/>
              </a:spcBef>
              <a:spcAft>
                <a:spcPts val="0"/>
              </a:spcAft>
              <a:buSzPts val="2000"/>
              <a:buFont typeface="Spartan"/>
              <a:buChar char="•"/>
            </a:pPr>
            <a:r>
              <a:rPr lang="en-CA" sz="20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Isolation</a:t>
            </a:r>
            <a:endParaRPr sz="20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endParaRPr>
          </a:p>
          <a:p>
            <a:pPr marL="457200" lvl="0" indent="-355600" algn="l" rtl="0">
              <a:spcBef>
                <a:spcPts val="0"/>
              </a:spcBef>
              <a:spcAft>
                <a:spcPts val="0"/>
              </a:spcAft>
              <a:buSzPts val="2000"/>
              <a:buFont typeface="Spartan"/>
              <a:buChar char="•"/>
            </a:pPr>
            <a:r>
              <a:rPr lang="en-CA" sz="20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rPr>
              <a:t>Fear</a:t>
            </a:r>
            <a:endParaRPr sz="20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endParaRPr>
          </a:p>
          <a:p>
            <a:pPr marL="457200" lvl="0" indent="-361950" algn="l" rtl="0">
              <a:spcBef>
                <a:spcPts val="0"/>
              </a:spcBef>
              <a:spcAft>
                <a:spcPts val="0"/>
              </a:spcAft>
              <a:buSzPts val="2100"/>
              <a:buFont typeface="Spartan"/>
              <a:buChar char="•"/>
            </a:pPr>
            <a:r>
              <a:rPr lang="en-CA" sz="21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Economic</a:t>
            </a:r>
            <a:r>
              <a:rPr lang="en-CA" sz="21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rPr>
              <a:t> instability</a:t>
            </a:r>
            <a:endParaRPr sz="21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endParaRPr>
          </a:p>
          <a:p>
            <a:pPr marL="457200" lvl="0" indent="-355600" algn="l" rtl="0">
              <a:spcBef>
                <a:spcPts val="0"/>
              </a:spcBef>
              <a:spcAft>
                <a:spcPts val="0"/>
              </a:spcAft>
              <a:buSzPts val="2000"/>
              <a:buFont typeface="Spartan"/>
              <a:buChar char="•"/>
            </a:pPr>
            <a:r>
              <a:rPr lang="en-CA" sz="20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Trauma</a:t>
            </a:r>
            <a:endParaRPr sz="2000">
              <a:latin typeface="Spartan"/>
              <a:ea typeface="Spartan"/>
              <a:cs typeface="Spartan"/>
              <a:sym typeface="Spartan"/>
            </a:endParaRPr>
          </a:p>
          <a:p>
            <a:pPr marL="457200" lvl="0" indent="-355600" algn="l" rtl="0">
              <a:spcBef>
                <a:spcPts val="0"/>
              </a:spcBef>
              <a:spcAft>
                <a:spcPts val="0"/>
              </a:spcAft>
              <a:buSzPts val="2000"/>
              <a:buFont typeface="Spartan"/>
              <a:buChar char="•"/>
            </a:pPr>
            <a:r>
              <a:rPr lang="en-CA" sz="2000">
                <a:latin typeface="Spartan"/>
                <a:ea typeface="Spartan"/>
                <a:cs typeface="Spartan"/>
                <a:sym typeface="Spartan"/>
              </a:rPr>
              <a:t>Inability to leave the house</a:t>
            </a:r>
            <a:endParaRPr sz="2000">
              <a:latin typeface="Spartan"/>
              <a:ea typeface="Spartan"/>
              <a:cs typeface="Spartan"/>
              <a:sym typeface="Spartan"/>
            </a:endParaRPr>
          </a:p>
        </p:txBody>
      </p:sp>
      <p:pic>
        <p:nvPicPr>
          <p:cNvPr id="486" name="Google Shape;486;g73044254a1_0_388"/>
          <p:cNvPicPr preferRelativeResize="0"/>
          <p:nvPr/>
        </p:nvPicPr>
        <p:blipFill rotWithShape="1">
          <a:blip r:embed="rId3">
            <a:alphaModFix/>
          </a:blip>
          <a:srcRect l="11767" r="9100"/>
          <a:stretch/>
        </p:blipFill>
        <p:spPr>
          <a:xfrm>
            <a:off x="7190425" y="1417550"/>
            <a:ext cx="3939199" cy="3331900"/>
          </a:xfrm>
          <a:prstGeom prst="rect">
            <a:avLst/>
          </a:prstGeom>
          <a:noFill/>
          <a:ln>
            <a:noFill/>
          </a:ln>
          <a:effectLst>
            <a:outerShdw blurRad="57150" dist="19050" dir="5400000" algn="bl" rotWithShape="0">
              <a:schemeClr val="lt1">
                <a:alpha val="50000"/>
              </a:schemeClr>
            </a:outerShdw>
          </a:effectLst>
        </p:spPr>
      </p:pic>
      <p:sp>
        <p:nvSpPr>
          <p:cNvPr id="487" name="Google Shape;487;g73044254a1_0_388"/>
          <p:cNvSpPr txBox="1">
            <a:spLocks noGrp="1"/>
          </p:cNvSpPr>
          <p:nvPr>
            <p:ph type="body" idx="1"/>
          </p:nvPr>
        </p:nvSpPr>
        <p:spPr>
          <a:xfrm>
            <a:off x="342325" y="5855825"/>
            <a:ext cx="8306400" cy="888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sz="1900">
                <a:latin typeface="Spartan"/>
                <a:ea typeface="Spartan"/>
                <a:cs typeface="Spartan"/>
                <a:sym typeface="Spartan"/>
              </a:rPr>
              <a:t>“When ‘I’ is replaced with ‘we’, even illness becomes wellness.”</a:t>
            </a:r>
            <a:endParaRPr sz="1900">
              <a:latin typeface="Spartan"/>
              <a:ea typeface="Spartan"/>
              <a:cs typeface="Spartan"/>
              <a:sym typeface="Spartan"/>
            </a:endParaRPr>
          </a:p>
          <a:p>
            <a:pPr marL="457200" lvl="0" indent="-349250" algn="r" rtl="0">
              <a:spcBef>
                <a:spcPts val="360"/>
              </a:spcBef>
              <a:spcAft>
                <a:spcPts val="0"/>
              </a:spcAft>
              <a:buSzPts val="1900"/>
              <a:buFont typeface="Spartan"/>
              <a:buChar char="-"/>
            </a:pPr>
            <a:r>
              <a:rPr lang="en-CA" sz="1900">
                <a:latin typeface="Spartan"/>
                <a:ea typeface="Spartan"/>
                <a:cs typeface="Spartan"/>
                <a:sym typeface="Spartan"/>
              </a:rPr>
              <a:t>Malcolm X</a:t>
            </a:r>
            <a:endParaRPr sz="1900">
              <a:latin typeface="Spartan"/>
              <a:ea typeface="Spartan"/>
              <a:cs typeface="Spartan"/>
              <a:sym typeface="Spartan"/>
            </a:endParaRPr>
          </a:p>
        </p:txBody>
      </p:sp>
      <p:sp>
        <p:nvSpPr>
          <p:cNvPr id="488" name="Google Shape;488;g73044254a1_0_388"/>
          <p:cNvSpPr txBox="1">
            <a:spLocks noGrp="1"/>
          </p:cNvSpPr>
          <p:nvPr>
            <p:ph type="body" idx="1"/>
          </p:nvPr>
        </p:nvSpPr>
        <p:spPr>
          <a:xfrm>
            <a:off x="3900025" y="1657350"/>
            <a:ext cx="3105300" cy="3331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sz="2000" b="1">
                <a:latin typeface="Spartan"/>
                <a:ea typeface="Spartan"/>
                <a:cs typeface="Spartan"/>
                <a:sym typeface="Spartan"/>
              </a:rPr>
              <a:t>Impacts: </a:t>
            </a:r>
            <a:endParaRPr sz="2000" b="1">
              <a:latin typeface="Spartan"/>
              <a:ea typeface="Spartan"/>
              <a:cs typeface="Spartan"/>
              <a:sym typeface="Spartan"/>
            </a:endParaRPr>
          </a:p>
          <a:p>
            <a:pPr marL="0" lvl="0" indent="0" algn="l" rtl="0">
              <a:spcBef>
                <a:spcPts val="360"/>
              </a:spcBef>
              <a:spcAft>
                <a:spcPts val="0"/>
              </a:spcAft>
              <a:buNone/>
            </a:pPr>
            <a:endParaRPr sz="2000" b="1">
              <a:latin typeface="Spartan"/>
              <a:ea typeface="Spartan"/>
              <a:cs typeface="Spartan"/>
              <a:sym typeface="Spartan"/>
            </a:endParaRPr>
          </a:p>
          <a:p>
            <a:pPr marL="457200" lvl="0" indent="-355600" algn="l" rtl="0">
              <a:spcBef>
                <a:spcPts val="360"/>
              </a:spcBef>
              <a:spcAft>
                <a:spcPts val="0"/>
              </a:spcAft>
              <a:buClr>
                <a:schemeClr val="accent4"/>
              </a:buClr>
              <a:buSzPts val="2000"/>
              <a:buFont typeface="Spartan"/>
              <a:buChar char="•"/>
            </a:pPr>
            <a:r>
              <a:rPr lang="en-CA" sz="2000">
                <a:latin typeface="Spartan"/>
                <a:ea typeface="Spartan"/>
                <a:cs typeface="Spartan"/>
                <a:sym typeface="Spartan"/>
              </a:rPr>
              <a:t>Anxiety and depression</a:t>
            </a:r>
            <a:endParaRPr sz="2000">
              <a:latin typeface="Spartan"/>
              <a:ea typeface="Spartan"/>
              <a:cs typeface="Spartan"/>
              <a:sym typeface="Spartan"/>
            </a:endParaRPr>
          </a:p>
          <a:p>
            <a:pPr marL="457200" lvl="0" indent="-355600" algn="l" rtl="0">
              <a:spcBef>
                <a:spcPts val="0"/>
              </a:spcBef>
              <a:spcAft>
                <a:spcPts val="0"/>
              </a:spcAft>
              <a:buClr>
                <a:schemeClr val="accent4"/>
              </a:buClr>
              <a:buSzPts val="2000"/>
              <a:buFont typeface="Spartan"/>
              <a:buChar char="•"/>
            </a:pPr>
            <a:r>
              <a:rPr lang="en-CA" sz="2000">
                <a:latin typeface="Spartan"/>
                <a:ea typeface="Spartan"/>
                <a:cs typeface="Spartan"/>
                <a:sym typeface="Spartan"/>
              </a:rPr>
              <a:t>Hopelessness</a:t>
            </a:r>
            <a:endParaRPr sz="2000">
              <a:latin typeface="Spartan"/>
              <a:ea typeface="Spartan"/>
              <a:cs typeface="Spartan"/>
              <a:sym typeface="Spartan"/>
            </a:endParaRPr>
          </a:p>
          <a:p>
            <a:pPr marL="457200" lvl="0" indent="-355600" algn="l" rtl="0">
              <a:spcBef>
                <a:spcPts val="0"/>
              </a:spcBef>
              <a:spcAft>
                <a:spcPts val="0"/>
              </a:spcAft>
              <a:buClr>
                <a:schemeClr val="accent4"/>
              </a:buClr>
              <a:buSzPts val="2000"/>
              <a:buFont typeface="Spartan"/>
              <a:buChar char="•"/>
            </a:pPr>
            <a:r>
              <a:rPr lang="en-CA" sz="2000">
                <a:latin typeface="Spartan"/>
                <a:ea typeface="Spartan"/>
                <a:cs typeface="Spartan"/>
                <a:sym typeface="Spartan"/>
              </a:rPr>
              <a:t>Stress</a:t>
            </a:r>
            <a:endParaRPr sz="2000">
              <a:latin typeface="Spartan"/>
              <a:ea typeface="Spartan"/>
              <a:cs typeface="Spartan"/>
              <a:sym typeface="Spartan"/>
            </a:endParaRPr>
          </a:p>
          <a:p>
            <a:pPr marL="457200" lvl="0" indent="-355600" algn="l" rtl="0">
              <a:spcBef>
                <a:spcPts val="0"/>
              </a:spcBef>
              <a:spcAft>
                <a:spcPts val="0"/>
              </a:spcAft>
              <a:buSzPts val="2000"/>
              <a:buFont typeface="Spartan"/>
              <a:buChar char="•"/>
            </a:pPr>
            <a:r>
              <a:rPr lang="en-CA" sz="2000">
                <a:latin typeface="Spartan"/>
                <a:ea typeface="Spartan"/>
                <a:cs typeface="Spartan"/>
                <a:sym typeface="Spartan"/>
              </a:rPr>
              <a:t>Loss of control</a:t>
            </a:r>
            <a:endParaRPr sz="2000">
              <a:latin typeface="Spartan"/>
              <a:ea typeface="Spartan"/>
              <a:cs typeface="Spartan"/>
              <a:sym typeface="Spartan"/>
            </a:endParaRPr>
          </a:p>
          <a:p>
            <a:pPr marL="457200" lvl="0" indent="-355600" algn="l" rtl="0">
              <a:spcBef>
                <a:spcPts val="0"/>
              </a:spcBef>
              <a:spcAft>
                <a:spcPts val="0"/>
              </a:spcAft>
              <a:buSzPts val="2000"/>
              <a:buFont typeface="Spartan"/>
              <a:buChar char="•"/>
            </a:pPr>
            <a:r>
              <a:rPr lang="en-CA" sz="2000">
                <a:latin typeface="Spartan"/>
                <a:ea typeface="Spartan"/>
                <a:cs typeface="Spartan"/>
                <a:sym typeface="Spartan"/>
              </a:rPr>
              <a:t>Kids being unable to focus during school online</a:t>
            </a:r>
            <a:endParaRPr sz="2000">
              <a:latin typeface="Spartan"/>
              <a:ea typeface="Spartan"/>
              <a:cs typeface="Spartan"/>
              <a:sym typeface="Spartan"/>
            </a:endParaRPr>
          </a:p>
          <a:p>
            <a:pPr marL="457200" lvl="0" indent="-355600" algn="l" rtl="0">
              <a:spcBef>
                <a:spcPts val="0"/>
              </a:spcBef>
              <a:spcAft>
                <a:spcPts val="0"/>
              </a:spcAft>
              <a:buSzPts val="2000"/>
              <a:buFont typeface="Spartan"/>
              <a:buChar char="•"/>
            </a:pPr>
            <a:r>
              <a:rPr lang="en-CA" sz="2000">
                <a:latin typeface="Spartan"/>
                <a:ea typeface="Spartan"/>
                <a:cs typeface="Spartan"/>
                <a:sym typeface="Spartan"/>
              </a:rPr>
              <a:t>Increased rates of domestic violence</a:t>
            </a:r>
            <a:endParaRPr sz="2000">
              <a:latin typeface="Spartan"/>
              <a:ea typeface="Spartan"/>
              <a:cs typeface="Spartan"/>
              <a:sym typeface="Spart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8324af7e22_0_30"/>
          <p:cNvSpPr txBox="1">
            <a:spLocks noGrp="1"/>
          </p:cNvSpPr>
          <p:nvPr>
            <p:ph type="title"/>
          </p:nvPr>
        </p:nvSpPr>
        <p:spPr>
          <a:xfrm>
            <a:off x="609600" y="274613"/>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Introductions</a:t>
            </a:r>
            <a:endParaRPr>
              <a:latin typeface="Spartan"/>
              <a:ea typeface="Spartan"/>
              <a:cs typeface="Spartan"/>
              <a:sym typeface="Spartan"/>
            </a:endParaRPr>
          </a:p>
        </p:txBody>
      </p:sp>
      <p:sp>
        <p:nvSpPr>
          <p:cNvPr id="97" name="Google Shape;97;g8324af7e22_0_30"/>
          <p:cNvSpPr txBox="1">
            <a:spLocks noGrp="1"/>
          </p:cNvSpPr>
          <p:nvPr>
            <p:ph type="body" idx="1"/>
          </p:nvPr>
        </p:nvSpPr>
        <p:spPr>
          <a:xfrm>
            <a:off x="6230350" y="1941225"/>
            <a:ext cx="4903800" cy="1695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sz="1600" b="1">
                <a:latin typeface="Spartan"/>
                <a:ea typeface="Spartan"/>
                <a:cs typeface="Spartan"/>
                <a:sym typeface="Spartan"/>
              </a:rPr>
              <a:t>Tyra Erskine,</a:t>
            </a:r>
            <a:r>
              <a:rPr lang="en-CA" sz="1600">
                <a:latin typeface="Spartan"/>
                <a:ea typeface="Spartan"/>
                <a:cs typeface="Spartan"/>
                <a:sym typeface="Spartan"/>
              </a:rPr>
              <a:t> Pronouns: She/her</a:t>
            </a:r>
            <a:endParaRPr sz="1600">
              <a:latin typeface="Spartan"/>
              <a:ea typeface="Spartan"/>
              <a:cs typeface="Spartan"/>
              <a:sym typeface="Spartan"/>
            </a:endParaRPr>
          </a:p>
          <a:p>
            <a:pPr marL="0" lvl="0" indent="0" algn="l" rtl="0">
              <a:spcBef>
                <a:spcPts val="360"/>
              </a:spcBef>
              <a:spcAft>
                <a:spcPts val="0"/>
              </a:spcAft>
              <a:buNone/>
            </a:pPr>
            <a:r>
              <a:rPr lang="en-CA" sz="1600">
                <a:latin typeface="Spartan"/>
                <a:ea typeface="Spartan"/>
                <a:cs typeface="Spartan"/>
                <a:sym typeface="Spartan"/>
              </a:rPr>
              <a:t>Ethno-racial identity: Jamaican/Scottish/Metis</a:t>
            </a:r>
            <a:endParaRPr sz="1600">
              <a:latin typeface="Spartan"/>
              <a:ea typeface="Spartan"/>
              <a:cs typeface="Spartan"/>
              <a:sym typeface="Spartan"/>
            </a:endParaRPr>
          </a:p>
          <a:p>
            <a:pPr marL="0" lvl="0" indent="0" algn="l" rtl="0">
              <a:spcBef>
                <a:spcPts val="360"/>
              </a:spcBef>
              <a:spcAft>
                <a:spcPts val="0"/>
              </a:spcAft>
              <a:buNone/>
            </a:pPr>
            <a:r>
              <a:rPr lang="en-CA" sz="1600">
                <a:latin typeface="Spartan"/>
                <a:ea typeface="Spartan"/>
                <a:cs typeface="Spartan"/>
                <a:sym typeface="Spartan"/>
              </a:rPr>
              <a:t>Program Coordinator - People’s CAFE </a:t>
            </a:r>
            <a:endParaRPr sz="1600">
              <a:latin typeface="Spartan"/>
              <a:ea typeface="Spartan"/>
              <a:cs typeface="Spartan"/>
              <a:sym typeface="Spartan"/>
            </a:endParaRPr>
          </a:p>
          <a:p>
            <a:pPr marL="0" lvl="0" indent="0" algn="l" rtl="0">
              <a:spcBef>
                <a:spcPts val="360"/>
              </a:spcBef>
              <a:spcAft>
                <a:spcPts val="0"/>
              </a:spcAft>
              <a:buNone/>
            </a:pPr>
            <a:r>
              <a:rPr lang="en-CA" sz="1600">
                <a:latin typeface="Spartan"/>
                <a:ea typeface="Spartan"/>
                <a:cs typeface="Spartan"/>
                <a:sym typeface="Spartan"/>
              </a:rPr>
              <a:t>(Coalition to Advance Fairness and Equity)</a:t>
            </a:r>
            <a:endParaRPr sz="1600">
              <a:latin typeface="Spartan"/>
              <a:ea typeface="Spartan"/>
              <a:cs typeface="Spartan"/>
              <a:sym typeface="Spartan"/>
            </a:endParaRPr>
          </a:p>
          <a:p>
            <a:pPr marL="0" lvl="0" indent="0" algn="l" rtl="0">
              <a:spcBef>
                <a:spcPts val="360"/>
              </a:spcBef>
              <a:spcAft>
                <a:spcPts val="200"/>
              </a:spcAft>
              <a:buNone/>
            </a:pPr>
            <a:r>
              <a:rPr lang="en-CA" sz="1600">
                <a:latin typeface="Spartan"/>
                <a:ea typeface="Spartan"/>
                <a:cs typeface="Spartan"/>
                <a:sym typeface="Spartan"/>
              </a:rPr>
              <a:t>Email: tyra.erskine@actiondignity.org</a:t>
            </a:r>
            <a:endParaRPr sz="1600">
              <a:latin typeface="Spartan"/>
              <a:ea typeface="Spartan"/>
              <a:cs typeface="Spartan"/>
              <a:sym typeface="Spartan"/>
            </a:endParaRPr>
          </a:p>
        </p:txBody>
      </p:sp>
      <p:pic>
        <p:nvPicPr>
          <p:cNvPr id="98" name="Google Shape;98;g8324af7e22_0_30"/>
          <p:cNvPicPr preferRelativeResize="0"/>
          <p:nvPr/>
        </p:nvPicPr>
        <p:blipFill>
          <a:blip r:embed="rId3">
            <a:alphaModFix/>
          </a:blip>
          <a:stretch>
            <a:fillRect/>
          </a:stretch>
        </p:blipFill>
        <p:spPr>
          <a:xfrm>
            <a:off x="609589" y="1955637"/>
            <a:ext cx="5590760" cy="1143000"/>
          </a:xfrm>
          <a:prstGeom prst="rect">
            <a:avLst/>
          </a:prstGeom>
          <a:noFill/>
          <a:ln>
            <a:noFill/>
          </a:ln>
        </p:spPr>
      </p:pic>
      <p:pic>
        <p:nvPicPr>
          <p:cNvPr id="99" name="Google Shape;99;g8324af7e22_0_30"/>
          <p:cNvPicPr preferRelativeResize="0"/>
          <p:nvPr/>
        </p:nvPicPr>
        <p:blipFill>
          <a:blip r:embed="rId4">
            <a:alphaModFix/>
          </a:blip>
          <a:stretch>
            <a:fillRect/>
          </a:stretch>
        </p:blipFill>
        <p:spPr>
          <a:xfrm>
            <a:off x="1415288" y="3636625"/>
            <a:ext cx="3979374" cy="1961299"/>
          </a:xfrm>
          <a:prstGeom prst="rect">
            <a:avLst/>
          </a:prstGeom>
          <a:noFill/>
          <a:ln>
            <a:noFill/>
          </a:ln>
        </p:spPr>
      </p:pic>
      <p:sp>
        <p:nvSpPr>
          <p:cNvPr id="100" name="Google Shape;100;g8324af7e22_0_30"/>
          <p:cNvSpPr txBox="1">
            <a:spLocks noGrp="1"/>
          </p:cNvSpPr>
          <p:nvPr>
            <p:ph type="body" idx="1"/>
          </p:nvPr>
        </p:nvSpPr>
        <p:spPr>
          <a:xfrm>
            <a:off x="6200350" y="4146100"/>
            <a:ext cx="4624500" cy="1772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sz="1600" b="1">
                <a:latin typeface="Spartan"/>
                <a:ea typeface="Spartan"/>
                <a:cs typeface="Spartan"/>
                <a:sym typeface="Spartan"/>
              </a:rPr>
              <a:t>Jayde Roche,</a:t>
            </a:r>
            <a:r>
              <a:rPr lang="en-CA" sz="1600">
                <a:latin typeface="Spartan"/>
                <a:ea typeface="Spartan"/>
                <a:cs typeface="Spartan"/>
                <a:sym typeface="Spartan"/>
              </a:rPr>
              <a:t> Pronouns: She/her</a:t>
            </a:r>
            <a:endParaRPr sz="1600">
              <a:latin typeface="Spartan"/>
              <a:ea typeface="Spartan"/>
              <a:cs typeface="Spartan"/>
              <a:sym typeface="Spartan"/>
            </a:endParaRPr>
          </a:p>
          <a:p>
            <a:pPr marL="0" lvl="0" indent="0" algn="l" rtl="0">
              <a:spcBef>
                <a:spcPts val="360"/>
              </a:spcBef>
              <a:spcAft>
                <a:spcPts val="0"/>
              </a:spcAft>
              <a:buNone/>
            </a:pPr>
            <a:r>
              <a:rPr lang="en-CA" sz="1600">
                <a:latin typeface="Spartan"/>
                <a:ea typeface="Spartan"/>
                <a:cs typeface="Spartan"/>
                <a:sym typeface="Spartan"/>
              </a:rPr>
              <a:t>Ethno-racial identity:</a:t>
            </a:r>
            <a:endParaRPr sz="1600">
              <a:latin typeface="Spartan"/>
              <a:ea typeface="Spartan"/>
              <a:cs typeface="Spartan"/>
              <a:sym typeface="Spartan"/>
            </a:endParaRPr>
          </a:p>
          <a:p>
            <a:pPr marL="0" lvl="0" indent="0" algn="l" rtl="0">
              <a:spcBef>
                <a:spcPts val="360"/>
              </a:spcBef>
              <a:spcAft>
                <a:spcPts val="0"/>
              </a:spcAft>
              <a:buNone/>
            </a:pPr>
            <a:r>
              <a:rPr lang="en-CA" sz="1600">
                <a:latin typeface="Spartan"/>
                <a:ea typeface="Spartan"/>
                <a:cs typeface="Spartan"/>
                <a:sym typeface="Spartan"/>
              </a:rPr>
              <a:t>Trinidadian/British/Norwegian</a:t>
            </a:r>
            <a:endParaRPr sz="1600">
              <a:latin typeface="Spartan"/>
              <a:ea typeface="Spartan"/>
              <a:cs typeface="Spartan"/>
              <a:sym typeface="Spartan"/>
            </a:endParaRPr>
          </a:p>
          <a:p>
            <a:pPr marL="0" lvl="0" indent="0" algn="l" rtl="0">
              <a:spcBef>
                <a:spcPts val="360"/>
              </a:spcBef>
              <a:spcAft>
                <a:spcPts val="0"/>
              </a:spcAft>
              <a:buNone/>
            </a:pPr>
            <a:r>
              <a:rPr lang="en-CA" sz="1600">
                <a:latin typeface="Spartan"/>
                <a:ea typeface="Spartan"/>
                <a:cs typeface="Spartan"/>
                <a:sym typeface="Spartan"/>
              </a:rPr>
              <a:t>Program Manager - Rural Immigration </a:t>
            </a:r>
            <a:endParaRPr sz="1600">
              <a:latin typeface="Spartan"/>
              <a:ea typeface="Spartan"/>
              <a:cs typeface="Spartan"/>
              <a:sym typeface="Spartan"/>
            </a:endParaRPr>
          </a:p>
          <a:p>
            <a:pPr marL="0" lvl="0" indent="0" algn="l" rtl="0">
              <a:spcBef>
                <a:spcPts val="360"/>
              </a:spcBef>
              <a:spcAft>
                <a:spcPts val="200"/>
              </a:spcAft>
              <a:buNone/>
            </a:pPr>
            <a:r>
              <a:rPr lang="en-CA" sz="1600">
                <a:latin typeface="Spartan"/>
                <a:ea typeface="Spartan"/>
                <a:cs typeface="Spartan"/>
                <a:sym typeface="Spartan"/>
              </a:rPr>
              <a:t>Email: jayder@ardn.ca</a:t>
            </a:r>
            <a:endParaRPr sz="1600">
              <a:latin typeface="Spartan"/>
              <a:ea typeface="Spartan"/>
              <a:cs typeface="Spartan"/>
              <a:sym typeface="Spart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73044254a1_0_515"/>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u="sng">
                <a:solidFill>
                  <a:schemeClr val="hlink"/>
                </a:solidFill>
                <a:latin typeface="Spartan"/>
                <a:ea typeface="Spartan"/>
                <a:cs typeface="Spartan"/>
                <a:sym typeface="Spartan"/>
                <a:hlinkClick r:id="rId3"/>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Resource Package</a:t>
            </a:r>
            <a:endParaRPr>
              <a:latin typeface="Spartan"/>
              <a:ea typeface="Spartan"/>
              <a:cs typeface="Spartan"/>
              <a:sym typeface="Spartan"/>
            </a:endParaRPr>
          </a:p>
        </p:txBody>
      </p:sp>
      <p:sp>
        <p:nvSpPr>
          <p:cNvPr id="495" name="Google Shape;495;g73044254a1_0_515"/>
          <p:cNvSpPr txBox="1">
            <a:spLocks noGrp="1"/>
          </p:cNvSpPr>
          <p:nvPr>
            <p:ph type="body" idx="1"/>
          </p:nvPr>
        </p:nvSpPr>
        <p:spPr>
          <a:xfrm>
            <a:off x="609600" y="1600200"/>
            <a:ext cx="6177300" cy="4191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200"/>
              </a:spcBef>
              <a:spcAft>
                <a:spcPts val="0"/>
              </a:spcAft>
              <a:buClr>
                <a:srgbClr val="000000"/>
              </a:buClr>
              <a:buSzPts val="1800"/>
              <a:buFont typeface="Spartan"/>
              <a:buChar char="•"/>
            </a:pPr>
            <a:r>
              <a:rPr lang="en-CA">
                <a:solidFill>
                  <a:srgbClr val="000000"/>
                </a:solidFill>
                <a:latin typeface="Spartan"/>
                <a:ea typeface="Spartan"/>
                <a:cs typeface="Spartan"/>
                <a:sym typeface="Spartan"/>
              </a:rPr>
              <a:t>Support the sharing of reliable information</a:t>
            </a:r>
            <a:endParaRPr>
              <a:solidFill>
                <a:srgbClr val="000000"/>
              </a:solidFill>
              <a:latin typeface="Spartan"/>
              <a:ea typeface="Spartan"/>
              <a:cs typeface="Spartan"/>
              <a:sym typeface="Spartan"/>
            </a:endParaRPr>
          </a:p>
          <a:p>
            <a:pPr marL="914400" lvl="1" indent="-342900" algn="l" rtl="0">
              <a:lnSpc>
                <a:spcPct val="115000"/>
              </a:lnSpc>
              <a:spcBef>
                <a:spcPts val="1000"/>
              </a:spcBef>
              <a:spcAft>
                <a:spcPts val="0"/>
              </a:spcAft>
              <a:buClr>
                <a:srgbClr val="000000"/>
              </a:buClr>
              <a:buSzPts val="1800"/>
              <a:buFont typeface="Spartan"/>
              <a:buChar char="●"/>
            </a:pPr>
            <a:r>
              <a:rPr lang="en-CA" sz="1800">
                <a:solidFill>
                  <a:srgbClr val="000000"/>
                </a:solidFill>
                <a:latin typeface="Spartan"/>
                <a:ea typeface="Spartan"/>
                <a:cs typeface="Spartan"/>
                <a:sym typeface="Spartan"/>
              </a:rPr>
              <a:t>trusted sources</a:t>
            </a:r>
            <a:endParaRPr sz="1800">
              <a:solidFill>
                <a:srgbClr val="000000"/>
              </a:solidFill>
              <a:latin typeface="Spartan"/>
              <a:ea typeface="Spartan"/>
              <a:cs typeface="Spartan"/>
              <a:sym typeface="Spartan"/>
            </a:endParaRPr>
          </a:p>
          <a:p>
            <a:pPr marL="914400" lvl="1" indent="-342900" algn="l" rtl="0">
              <a:lnSpc>
                <a:spcPct val="115000"/>
              </a:lnSpc>
              <a:spcBef>
                <a:spcPts val="0"/>
              </a:spcBef>
              <a:spcAft>
                <a:spcPts val="0"/>
              </a:spcAft>
              <a:buClr>
                <a:srgbClr val="000000"/>
              </a:buClr>
              <a:buSzPts val="1800"/>
              <a:buFont typeface="Spartan"/>
              <a:buChar char="●"/>
            </a:pPr>
            <a:r>
              <a:rPr lang="en-CA" sz="1800">
                <a:solidFill>
                  <a:srgbClr val="000000"/>
                </a:solidFill>
                <a:latin typeface="Spartan"/>
                <a:ea typeface="Spartan"/>
                <a:cs typeface="Spartan"/>
                <a:sym typeface="Spartan"/>
              </a:rPr>
              <a:t>multiple languages</a:t>
            </a:r>
            <a:endParaRPr sz="1800">
              <a:solidFill>
                <a:srgbClr val="000000"/>
              </a:solidFill>
              <a:latin typeface="Spartan"/>
              <a:ea typeface="Spartan"/>
              <a:cs typeface="Spartan"/>
              <a:sym typeface="Spartan"/>
            </a:endParaRPr>
          </a:p>
          <a:p>
            <a:pPr marL="914400" lvl="1" indent="-342900" algn="l" rtl="0">
              <a:lnSpc>
                <a:spcPct val="115000"/>
              </a:lnSpc>
              <a:spcBef>
                <a:spcPts val="0"/>
              </a:spcBef>
              <a:spcAft>
                <a:spcPts val="0"/>
              </a:spcAft>
              <a:buClr>
                <a:srgbClr val="000000"/>
              </a:buClr>
              <a:buSzPts val="1800"/>
              <a:buFont typeface="Spartan"/>
              <a:buChar char="●"/>
            </a:pPr>
            <a:r>
              <a:rPr lang="en-CA" sz="1800">
                <a:solidFill>
                  <a:srgbClr val="000000"/>
                </a:solidFill>
                <a:latin typeface="Spartan"/>
                <a:ea typeface="Spartan"/>
                <a:cs typeface="Spartan"/>
                <a:sym typeface="Spartan"/>
              </a:rPr>
              <a:t>easy to share on social media: </a:t>
            </a:r>
            <a:r>
              <a:rPr lang="en-CA" sz="1800" i="1">
                <a:solidFill>
                  <a:srgbClr val="000000"/>
                </a:solidFill>
                <a:latin typeface="Spartan"/>
                <a:ea typeface="Spartan"/>
                <a:cs typeface="Spartan"/>
                <a:sym typeface="Spartan"/>
              </a:rPr>
              <a:t>infographics, tips sheets, posters, videos</a:t>
            </a:r>
            <a:endParaRPr sz="1800" i="1">
              <a:solidFill>
                <a:srgbClr val="000000"/>
              </a:solidFill>
              <a:latin typeface="Spartan"/>
              <a:ea typeface="Spartan"/>
              <a:cs typeface="Spartan"/>
              <a:sym typeface="Spartan"/>
            </a:endParaRPr>
          </a:p>
          <a:p>
            <a:pPr marL="914400" lvl="1" indent="-342900" algn="l" rtl="0">
              <a:lnSpc>
                <a:spcPct val="115000"/>
              </a:lnSpc>
              <a:spcBef>
                <a:spcPts val="0"/>
              </a:spcBef>
              <a:spcAft>
                <a:spcPts val="0"/>
              </a:spcAft>
              <a:buClr>
                <a:srgbClr val="000000"/>
              </a:buClr>
              <a:buSzPts val="1800"/>
              <a:buFont typeface="Spartan"/>
              <a:buChar char="●"/>
            </a:pPr>
            <a:r>
              <a:rPr lang="en-CA" sz="1800">
                <a:solidFill>
                  <a:srgbClr val="000000"/>
                </a:solidFill>
                <a:latin typeface="Spartan"/>
                <a:ea typeface="Spartan"/>
                <a:cs typeface="Spartan"/>
                <a:sym typeface="Spartan"/>
              </a:rPr>
              <a:t>themes communities want</a:t>
            </a:r>
            <a:endParaRPr sz="1800">
              <a:solidFill>
                <a:srgbClr val="000000"/>
              </a:solidFill>
              <a:latin typeface="Spartan"/>
              <a:ea typeface="Spartan"/>
              <a:cs typeface="Spartan"/>
              <a:sym typeface="Spartan"/>
            </a:endParaRPr>
          </a:p>
          <a:p>
            <a:pPr marL="457200" lvl="0" indent="-342900" algn="l" rtl="0">
              <a:lnSpc>
                <a:spcPct val="115000"/>
              </a:lnSpc>
              <a:spcBef>
                <a:spcPts val="1000"/>
              </a:spcBef>
              <a:spcAft>
                <a:spcPts val="0"/>
              </a:spcAft>
              <a:buClr>
                <a:srgbClr val="000000"/>
              </a:buClr>
              <a:buSzPts val="1800"/>
              <a:buFont typeface="Spartan"/>
              <a:buChar char="•"/>
            </a:pPr>
            <a:r>
              <a:rPr lang="en-CA">
                <a:solidFill>
                  <a:srgbClr val="000000"/>
                </a:solidFill>
                <a:latin typeface="Spartan"/>
                <a:ea typeface="Spartan"/>
                <a:cs typeface="Spartan"/>
                <a:sym typeface="Spartan"/>
              </a:rPr>
              <a:t>Help communities raise awareness of supports they can provide</a:t>
            </a:r>
            <a:endParaRPr>
              <a:solidFill>
                <a:srgbClr val="000000"/>
              </a:solidFill>
              <a:latin typeface="Spartan"/>
              <a:ea typeface="Spartan"/>
              <a:cs typeface="Spartan"/>
              <a:sym typeface="Spartan"/>
            </a:endParaRPr>
          </a:p>
          <a:p>
            <a:pPr marL="457200" lvl="0" indent="-342900" algn="l" rtl="0">
              <a:lnSpc>
                <a:spcPct val="115000"/>
              </a:lnSpc>
              <a:spcBef>
                <a:spcPts val="1200"/>
              </a:spcBef>
              <a:spcAft>
                <a:spcPts val="1000"/>
              </a:spcAft>
              <a:buClr>
                <a:srgbClr val="000000"/>
              </a:buClr>
              <a:buSzPts val="1800"/>
              <a:buFont typeface="Spartan"/>
              <a:buChar char="•"/>
            </a:pPr>
            <a:r>
              <a:rPr lang="en-CA">
                <a:solidFill>
                  <a:srgbClr val="000000"/>
                </a:solidFill>
                <a:latin typeface="Spartan"/>
                <a:ea typeface="Spartan"/>
                <a:cs typeface="Spartan"/>
                <a:sym typeface="Spartan"/>
              </a:rPr>
              <a:t>Share inspiring stories of community action</a:t>
            </a:r>
            <a:endParaRPr>
              <a:latin typeface="Spartan"/>
              <a:ea typeface="Spartan"/>
              <a:cs typeface="Spartan"/>
              <a:sym typeface="Spartan"/>
            </a:endParaRPr>
          </a:p>
        </p:txBody>
      </p:sp>
      <p:pic>
        <p:nvPicPr>
          <p:cNvPr id="496" name="Google Shape;496;g73044254a1_0_515"/>
          <p:cNvPicPr preferRelativeResize="0"/>
          <p:nvPr/>
        </p:nvPicPr>
        <p:blipFill rotWithShape="1">
          <a:blip r:embed="rId4">
            <a:alphaModFix/>
          </a:blip>
          <a:srcRect b="38770"/>
          <a:stretch/>
        </p:blipFill>
        <p:spPr>
          <a:xfrm>
            <a:off x="7128775" y="1945625"/>
            <a:ext cx="4106200" cy="2497425"/>
          </a:xfrm>
          <a:prstGeom prst="rect">
            <a:avLst/>
          </a:prstGeom>
          <a:noFill/>
          <a:ln>
            <a:noFill/>
          </a:ln>
        </p:spPr>
      </p:pic>
      <p:sp>
        <p:nvSpPr>
          <p:cNvPr id="497" name="Google Shape;497;g73044254a1_0_515"/>
          <p:cNvSpPr txBox="1"/>
          <p:nvPr/>
        </p:nvSpPr>
        <p:spPr>
          <a:xfrm>
            <a:off x="498550" y="5974350"/>
            <a:ext cx="7190100" cy="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latin typeface="Proxima Nova"/>
                <a:ea typeface="Proxima Nova"/>
                <a:cs typeface="Proxima Nova"/>
                <a:sym typeface="Proxima Nova"/>
              </a:rPr>
              <a:t>Avalable at </a:t>
            </a:r>
            <a:r>
              <a:rPr lang="en-CA" sz="1800" u="sng">
                <a:solidFill>
                  <a:schemeClr val="hlink"/>
                </a:solidFill>
                <a:latin typeface="Proxima Nova"/>
                <a:ea typeface="Proxima Nova"/>
                <a:cs typeface="Proxima Nova"/>
                <a:sym typeface="Proxima Nova"/>
                <a:hlinkClick r:id="rId5"/>
              </a:rPr>
              <a:t>https://actiondignity.org/community-resource-package/</a:t>
            </a:r>
            <a:endParaRPr sz="1800">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73044254a1_0_400"/>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Tips and </a:t>
            </a: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rPr>
              <a:t>Strategies</a:t>
            </a:r>
            <a:endParaRPr>
              <a:latin typeface="Spartan"/>
              <a:ea typeface="Spartan"/>
              <a:cs typeface="Spartan"/>
              <a:sym typeface="Spartan"/>
            </a:endParaRPr>
          </a:p>
        </p:txBody>
      </p:sp>
      <p:sp>
        <p:nvSpPr>
          <p:cNvPr id="504" name="Google Shape;504;g73044254a1_0_400"/>
          <p:cNvSpPr txBox="1">
            <a:spLocks noGrp="1"/>
          </p:cNvSpPr>
          <p:nvPr>
            <p:ph type="body" idx="1"/>
          </p:nvPr>
        </p:nvSpPr>
        <p:spPr>
          <a:xfrm>
            <a:off x="193125" y="1295400"/>
            <a:ext cx="55329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CA" sz="1300" b="1">
                <a:latin typeface="Spartan"/>
                <a:ea typeface="Spartan"/>
                <a:cs typeface="Spartan"/>
                <a:sym typeface="Spartan"/>
              </a:rPr>
              <a:t>Mind</a:t>
            </a:r>
            <a:endParaRPr sz="1300" b="1">
              <a:latin typeface="Spartan"/>
              <a:ea typeface="Spartan"/>
              <a:cs typeface="Spartan"/>
              <a:sym typeface="Spartan"/>
            </a:endParaRPr>
          </a:p>
          <a:p>
            <a:pPr marL="457200" lvl="0" indent="-311150" algn="l" rtl="0">
              <a:spcBef>
                <a:spcPts val="360"/>
              </a:spcBef>
              <a:spcAft>
                <a:spcPts val="0"/>
              </a:spcAft>
              <a:buSzPts val="1300"/>
              <a:buFont typeface="Spartan"/>
              <a:buChar char="●"/>
            </a:pPr>
            <a:r>
              <a:rPr lang="en-CA" sz="1300">
                <a:latin typeface="Spartan"/>
                <a:ea typeface="Spartan"/>
                <a:cs typeface="Spartan"/>
                <a:sym typeface="Spartan"/>
              </a:rPr>
              <a:t>Work/life balance</a:t>
            </a:r>
            <a:endParaRPr sz="1300">
              <a:latin typeface="Spartan"/>
              <a:ea typeface="Spartan"/>
              <a:cs typeface="Spartan"/>
              <a:sym typeface="Spartan"/>
            </a:endParaRPr>
          </a:p>
          <a:p>
            <a:pPr marL="914400" lvl="1" indent="-311150" algn="l" rtl="0">
              <a:spcBef>
                <a:spcPts val="0"/>
              </a:spcBef>
              <a:spcAft>
                <a:spcPts val="0"/>
              </a:spcAft>
              <a:buSzPts val="1300"/>
              <a:buFont typeface="Spartan"/>
              <a:buChar char="○"/>
            </a:pPr>
            <a:r>
              <a:rPr lang="en-CA" sz="1300">
                <a:latin typeface="Spartan"/>
                <a:ea typeface="Spartan"/>
                <a:cs typeface="Spartan"/>
                <a:sym typeface="Spartan"/>
              </a:rPr>
              <a:t>Separate weekends</a:t>
            </a:r>
            <a:endParaRPr sz="1300">
              <a:latin typeface="Spartan"/>
              <a:ea typeface="Spartan"/>
              <a:cs typeface="Spartan"/>
              <a:sym typeface="Spartan"/>
            </a:endParaRPr>
          </a:p>
          <a:p>
            <a:pPr marL="914400" lvl="1" indent="-311150" algn="l" rtl="0">
              <a:spcBef>
                <a:spcPts val="0"/>
              </a:spcBef>
              <a:spcAft>
                <a:spcPts val="0"/>
              </a:spcAft>
              <a:buSzPts val="1300"/>
              <a:buFont typeface="Spartan"/>
              <a:buChar char="○"/>
            </a:pPr>
            <a:r>
              <a:rPr lang="en-CA" sz="1300">
                <a:latin typeface="Spartan"/>
                <a:ea typeface="Spartan"/>
                <a:cs typeface="Spartan"/>
                <a:sym typeface="Spartan"/>
              </a:rPr>
              <a:t>Incorporate “travel time” into your day</a:t>
            </a:r>
            <a:endParaRPr sz="13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rPr>
              <a:t>Have a creative outlet</a:t>
            </a:r>
            <a:r>
              <a:rPr lang="en-CA" sz="1300">
                <a:latin typeface="Spartan"/>
                <a:ea typeface="Spartan"/>
                <a:cs typeface="Spartan"/>
                <a:sym typeface="Spartan"/>
              </a:rPr>
              <a:t> - work on your hobbies</a:t>
            </a:r>
            <a:endParaRPr sz="1300">
              <a:latin typeface="Spartan"/>
              <a:ea typeface="Spartan"/>
              <a:cs typeface="Spartan"/>
              <a:sym typeface="Spartan"/>
            </a:endParaRPr>
          </a:p>
          <a:p>
            <a:pPr marL="0" lvl="0" indent="0" algn="l" rtl="0">
              <a:spcBef>
                <a:spcPts val="360"/>
              </a:spcBef>
              <a:spcAft>
                <a:spcPts val="0"/>
              </a:spcAft>
              <a:buNone/>
            </a:pPr>
            <a:endParaRPr sz="1300">
              <a:latin typeface="Spartan"/>
              <a:ea typeface="Spartan"/>
              <a:cs typeface="Spartan"/>
              <a:sym typeface="Spartan"/>
            </a:endParaRPr>
          </a:p>
          <a:p>
            <a:pPr marL="0" lvl="0" indent="0" algn="l" rtl="0">
              <a:spcBef>
                <a:spcPts val="360"/>
              </a:spcBef>
              <a:spcAft>
                <a:spcPts val="0"/>
              </a:spcAft>
              <a:buNone/>
            </a:pPr>
            <a:r>
              <a:rPr lang="en-CA" sz="1300" b="1">
                <a:latin typeface="Spartan"/>
                <a:ea typeface="Spartan"/>
                <a:cs typeface="Spartan"/>
                <a:sym typeface="Spartan"/>
              </a:rPr>
              <a:t>Body</a:t>
            </a:r>
            <a:endParaRPr sz="1300" b="1">
              <a:latin typeface="Spartan"/>
              <a:ea typeface="Spartan"/>
              <a:cs typeface="Spartan"/>
              <a:sym typeface="Spartan"/>
            </a:endParaRPr>
          </a:p>
          <a:p>
            <a:pPr marL="457200" lvl="0" indent="-311150" algn="l" rtl="0">
              <a:spcBef>
                <a:spcPts val="360"/>
              </a:spcBef>
              <a:spcAft>
                <a:spcPts val="0"/>
              </a:spcAft>
              <a:buSzPts val="1300"/>
              <a:buFont typeface="Spartan"/>
              <a:buChar char="●"/>
            </a:pPr>
            <a:r>
              <a:rPr lang="en-CA" sz="13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Eating well</a:t>
            </a:r>
            <a:endParaRPr sz="13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
                  </a:ext>
                </a:extLst>
              </a:rPr>
              <a:t>Working out and going for walks</a:t>
            </a:r>
            <a:endParaRPr sz="13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3"/>
                </a:ext>
              </a:extLst>
            </a:endParaRPr>
          </a:p>
          <a:p>
            <a:pPr marL="0" lvl="0" indent="0" algn="l" rtl="0">
              <a:spcBef>
                <a:spcPts val="360"/>
              </a:spcBef>
              <a:spcAft>
                <a:spcPts val="0"/>
              </a:spcAft>
              <a:buNone/>
            </a:pPr>
            <a:endParaRPr sz="1300">
              <a:latin typeface="Spartan"/>
              <a:ea typeface="Spartan"/>
              <a:cs typeface="Spartan"/>
              <a:sym typeface="Spartan"/>
            </a:endParaRPr>
          </a:p>
          <a:p>
            <a:pPr marL="0" lvl="0" indent="0" algn="l" rtl="0">
              <a:spcBef>
                <a:spcPts val="360"/>
              </a:spcBef>
              <a:spcAft>
                <a:spcPts val="0"/>
              </a:spcAft>
              <a:buNone/>
            </a:pPr>
            <a:r>
              <a:rPr lang="en-CA" sz="1300" b="1">
                <a:latin typeface="Spartan"/>
                <a:ea typeface="Spartan"/>
                <a:cs typeface="Spartan"/>
                <a:sym typeface="Spartan"/>
              </a:rPr>
              <a:t>Emotional</a:t>
            </a:r>
            <a:endParaRPr sz="1300" b="1">
              <a:latin typeface="Spartan"/>
              <a:ea typeface="Spartan"/>
              <a:cs typeface="Spartan"/>
              <a:sym typeface="Spartan"/>
            </a:endParaRPr>
          </a:p>
          <a:p>
            <a:pPr marL="457200" lvl="0" indent="-311150" algn="l" rtl="0">
              <a:spcBef>
                <a:spcPts val="360"/>
              </a:spcBef>
              <a:spcAft>
                <a:spcPts val="0"/>
              </a:spcAft>
              <a:buSzPts val="1300"/>
              <a:buFont typeface="Spartan"/>
              <a:buChar char="●"/>
            </a:pPr>
            <a:r>
              <a:rPr lang="en-CA" sz="1300">
                <a:latin typeface="Spartan"/>
                <a:ea typeface="Spartan"/>
                <a:cs typeface="Spartan"/>
                <a:sym typeface="Spartan"/>
              </a:rPr>
              <a:t>Grieve</a:t>
            </a:r>
            <a:endParaRPr sz="1300">
              <a:latin typeface="Spartan"/>
              <a:ea typeface="Spartan"/>
              <a:cs typeface="Spartan"/>
              <a:sym typeface="Spartan"/>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rPr>
              <a:t>Research online therapy</a:t>
            </a:r>
            <a:endParaRPr sz="1300">
              <a:latin typeface="Spartan"/>
              <a:ea typeface="Spartan"/>
              <a:cs typeface="Spartan"/>
              <a:sym typeface="Spartan"/>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rPr>
              <a:t>Open up to friends about how you are feeling</a:t>
            </a:r>
            <a:endParaRPr sz="1300">
              <a:latin typeface="Spartan"/>
              <a:ea typeface="Spartan"/>
              <a:cs typeface="Spartan"/>
              <a:sym typeface="Spartan"/>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rPr>
              <a:t>Practice mindfulness</a:t>
            </a:r>
            <a:endParaRPr sz="1300">
              <a:latin typeface="Spartan"/>
              <a:ea typeface="Spartan"/>
              <a:cs typeface="Spartan"/>
              <a:sym typeface="Spartan"/>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rPr>
              <a:t>Find organizations that can help with any needs you have</a:t>
            </a:r>
            <a:endParaRPr sz="1300">
              <a:latin typeface="Spartan"/>
              <a:ea typeface="Spartan"/>
              <a:cs typeface="Spartan"/>
              <a:sym typeface="Spartan"/>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rPr>
              <a:t>Do not blame yourself if you are unable to do any of these</a:t>
            </a:r>
            <a:endParaRPr sz="1300">
              <a:latin typeface="Spartan"/>
              <a:ea typeface="Spartan"/>
              <a:cs typeface="Spartan"/>
              <a:sym typeface="Spartan"/>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rPr>
              <a:t>Find online communities</a:t>
            </a:r>
            <a:endParaRPr sz="1300">
              <a:latin typeface="Spartan"/>
              <a:ea typeface="Spartan"/>
              <a:cs typeface="Spartan"/>
              <a:sym typeface="Spartan"/>
            </a:endParaRPr>
          </a:p>
          <a:p>
            <a:pPr marL="914400" lvl="0" indent="0" algn="l" rtl="0">
              <a:spcBef>
                <a:spcPts val="360"/>
              </a:spcBef>
              <a:spcAft>
                <a:spcPts val="0"/>
              </a:spcAft>
              <a:buNone/>
            </a:pPr>
            <a:endParaRPr sz="1300">
              <a:latin typeface="Spartan"/>
              <a:ea typeface="Spartan"/>
              <a:cs typeface="Spartan"/>
              <a:sym typeface="Spartan"/>
            </a:endParaRPr>
          </a:p>
          <a:p>
            <a:pPr marL="0" lvl="0" indent="0" algn="l" rtl="0">
              <a:spcBef>
                <a:spcPts val="360"/>
              </a:spcBef>
              <a:spcAft>
                <a:spcPts val="0"/>
              </a:spcAft>
              <a:buNone/>
            </a:pPr>
            <a:r>
              <a:rPr lang="en-CA" sz="1300" b="1">
                <a:latin typeface="Spartan"/>
                <a:ea typeface="Spartan"/>
                <a:cs typeface="Spartan"/>
                <a:sym typeface="Spartan"/>
              </a:rPr>
              <a:t>Social</a:t>
            </a:r>
            <a:endParaRPr sz="1300" b="1">
              <a:latin typeface="Spartan"/>
              <a:ea typeface="Spartan"/>
              <a:cs typeface="Spartan"/>
              <a:sym typeface="Spartan"/>
            </a:endParaRPr>
          </a:p>
          <a:p>
            <a:pPr marL="457200" lvl="0" indent="-311150" algn="l" rtl="0">
              <a:spcBef>
                <a:spcPts val="360"/>
              </a:spcBef>
              <a:spcAft>
                <a:spcPts val="0"/>
              </a:spcAft>
              <a:buSzPts val="1300"/>
              <a:buFont typeface="Spartan"/>
              <a:buChar char="●"/>
            </a:pPr>
            <a:r>
              <a:rPr lang="en-CA" sz="1300">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rPr>
              <a:t>Connecting with others</a:t>
            </a:r>
            <a:endParaRPr sz="1300">
              <a:latin typeface="Spartan"/>
              <a:ea typeface="Spartan"/>
              <a:cs typeface="Spartan"/>
              <a:sym typeface="Spartan"/>
            </a:endParaRPr>
          </a:p>
          <a:p>
            <a:pPr marL="457200" lvl="0" indent="-311150" algn="l" rtl="0">
              <a:spcBef>
                <a:spcPts val="0"/>
              </a:spcBef>
              <a:spcAft>
                <a:spcPts val="0"/>
              </a:spcAft>
              <a:buSzPts val="1300"/>
              <a:buFont typeface="Spartan"/>
              <a:buChar char="●"/>
            </a:pPr>
            <a:r>
              <a:rPr lang="en-CA" sz="1300">
                <a:latin typeface="Spartan"/>
                <a:ea typeface="Spartan"/>
                <a:cs typeface="Spartan"/>
                <a:sym typeface="Spartan"/>
              </a:rPr>
              <a:t>Muting social media as needed</a:t>
            </a:r>
            <a:endParaRPr sz="1300">
              <a:latin typeface="Spartan"/>
              <a:ea typeface="Spartan"/>
              <a:cs typeface="Spartan"/>
              <a:sym typeface="Spartan"/>
            </a:endParaRPr>
          </a:p>
        </p:txBody>
      </p:sp>
      <p:grpSp>
        <p:nvGrpSpPr>
          <p:cNvPr id="505" name="Google Shape;505;g73044254a1_0_400"/>
          <p:cNvGrpSpPr/>
          <p:nvPr/>
        </p:nvGrpSpPr>
        <p:grpSpPr>
          <a:xfrm>
            <a:off x="5623200" y="1828793"/>
            <a:ext cx="5532825" cy="3678907"/>
            <a:chOff x="5623200" y="1676393"/>
            <a:chExt cx="5532825" cy="3678907"/>
          </a:xfrm>
        </p:grpSpPr>
        <p:pic>
          <p:nvPicPr>
            <p:cNvPr id="506" name="Google Shape;506;g73044254a1_0_400"/>
            <p:cNvPicPr preferRelativeResize="0"/>
            <p:nvPr/>
          </p:nvPicPr>
          <p:blipFill>
            <a:blip r:embed="rId3">
              <a:alphaModFix/>
            </a:blip>
            <a:stretch>
              <a:fillRect/>
            </a:stretch>
          </p:blipFill>
          <p:spPr>
            <a:xfrm>
              <a:off x="5623200" y="1676393"/>
              <a:ext cx="2705000" cy="1804300"/>
            </a:xfrm>
            <a:prstGeom prst="rect">
              <a:avLst/>
            </a:prstGeom>
            <a:noFill/>
            <a:ln>
              <a:noFill/>
            </a:ln>
          </p:spPr>
        </p:pic>
        <p:pic>
          <p:nvPicPr>
            <p:cNvPr id="507" name="Google Shape;507;g73044254a1_0_400"/>
            <p:cNvPicPr preferRelativeResize="0"/>
            <p:nvPr/>
          </p:nvPicPr>
          <p:blipFill>
            <a:blip r:embed="rId4">
              <a:alphaModFix/>
            </a:blip>
            <a:stretch>
              <a:fillRect/>
            </a:stretch>
          </p:blipFill>
          <p:spPr>
            <a:xfrm>
              <a:off x="8451025" y="1676400"/>
              <a:ext cx="2705000" cy="1803525"/>
            </a:xfrm>
            <a:prstGeom prst="rect">
              <a:avLst/>
            </a:prstGeom>
            <a:noFill/>
            <a:ln>
              <a:noFill/>
            </a:ln>
          </p:spPr>
        </p:pic>
        <p:pic>
          <p:nvPicPr>
            <p:cNvPr id="508" name="Google Shape;508;g73044254a1_0_400"/>
            <p:cNvPicPr preferRelativeResize="0"/>
            <p:nvPr/>
          </p:nvPicPr>
          <p:blipFill>
            <a:blip r:embed="rId5">
              <a:alphaModFix/>
            </a:blip>
            <a:stretch>
              <a:fillRect/>
            </a:stretch>
          </p:blipFill>
          <p:spPr>
            <a:xfrm>
              <a:off x="9517100" y="3716375"/>
              <a:ext cx="1638925" cy="1638925"/>
            </a:xfrm>
            <a:prstGeom prst="rect">
              <a:avLst/>
            </a:prstGeom>
            <a:noFill/>
            <a:ln>
              <a:noFill/>
            </a:ln>
          </p:spPr>
        </p:pic>
        <p:pic>
          <p:nvPicPr>
            <p:cNvPr id="509" name="Google Shape;509;g73044254a1_0_400"/>
            <p:cNvPicPr preferRelativeResize="0"/>
            <p:nvPr/>
          </p:nvPicPr>
          <p:blipFill rotWithShape="1">
            <a:blip r:embed="rId6">
              <a:alphaModFix/>
            </a:blip>
            <a:srcRect b="32115"/>
            <a:stretch/>
          </p:blipFill>
          <p:spPr>
            <a:xfrm>
              <a:off x="5623200" y="3633100"/>
              <a:ext cx="3808201" cy="1722200"/>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8344b81e2a_1_491"/>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5"/>
                  </a:ext>
                </a:extLst>
              </a:rPr>
              <a:t>Rest</a:t>
            </a:r>
            <a:endParaRPr>
              <a:latin typeface="Spartan"/>
              <a:ea typeface="Spartan"/>
              <a:cs typeface="Spartan"/>
              <a:sym typeface="Spartan"/>
            </a:endParaRPr>
          </a:p>
        </p:txBody>
      </p:sp>
      <p:pic>
        <p:nvPicPr>
          <p:cNvPr id="516" name="Google Shape;516;g8344b81e2a_1_491"/>
          <p:cNvPicPr preferRelativeResize="0"/>
          <p:nvPr/>
        </p:nvPicPr>
        <p:blipFill>
          <a:blip r:embed="rId3">
            <a:alphaModFix/>
          </a:blip>
          <a:stretch>
            <a:fillRect/>
          </a:stretch>
        </p:blipFill>
        <p:spPr>
          <a:xfrm>
            <a:off x="609600" y="1219200"/>
            <a:ext cx="5071024" cy="5124450"/>
          </a:xfrm>
          <a:prstGeom prst="rect">
            <a:avLst/>
          </a:prstGeom>
          <a:noFill/>
          <a:ln>
            <a:noFill/>
          </a:ln>
        </p:spPr>
      </p:pic>
      <p:sp>
        <p:nvSpPr>
          <p:cNvPr id="517" name="Google Shape;517;g8344b81e2a_1_491"/>
          <p:cNvSpPr txBox="1">
            <a:spLocks noGrp="1"/>
          </p:cNvSpPr>
          <p:nvPr>
            <p:ph type="body" idx="1"/>
          </p:nvPr>
        </p:nvSpPr>
        <p:spPr>
          <a:xfrm>
            <a:off x="6172200" y="3837001"/>
            <a:ext cx="4686300" cy="1382700"/>
          </a:xfrm>
          <a:prstGeom prst="rect">
            <a:avLst/>
          </a:prstGeom>
        </p:spPr>
        <p:txBody>
          <a:bodyPr spcFirstLastPara="1" wrap="square" lIns="91425" tIns="91425" rIns="91050" bIns="91425" anchor="t" anchorCtr="0">
            <a:noAutofit/>
          </a:bodyPr>
          <a:lstStyle/>
          <a:p>
            <a:pPr marL="0" lvl="0" indent="0" algn="l" rtl="0">
              <a:spcBef>
                <a:spcPts val="360"/>
              </a:spcBef>
              <a:spcAft>
                <a:spcPts val="0"/>
              </a:spcAft>
              <a:buNone/>
            </a:pPr>
            <a:r>
              <a:rPr lang="en-CA" sz="2600">
                <a:latin typeface="Spartan"/>
                <a:ea typeface="Spartan"/>
                <a:cs typeface="Spartan"/>
                <a:sym typeface="Spartan"/>
              </a:rPr>
              <a:t>By Alison Rachel, from Recipes for Self-Love</a:t>
            </a:r>
            <a:endParaRPr sz="2600">
              <a:latin typeface="Spartan"/>
              <a:ea typeface="Spartan"/>
              <a:cs typeface="Spartan"/>
              <a:sym typeface="Spartan"/>
            </a:endParaRPr>
          </a:p>
          <a:p>
            <a:pPr marL="0" lvl="0" indent="0" algn="l" rtl="0">
              <a:spcBef>
                <a:spcPts val="360"/>
              </a:spcBef>
              <a:spcAft>
                <a:spcPts val="0"/>
              </a:spcAft>
              <a:buNone/>
            </a:pPr>
            <a:endParaRPr sz="2600">
              <a:latin typeface="Spartan"/>
              <a:ea typeface="Spartan"/>
              <a:cs typeface="Spartan"/>
              <a:sym typeface="Spartan"/>
            </a:endParaRPr>
          </a:p>
          <a:p>
            <a:pPr marL="0" lvl="0" indent="0" algn="l" rtl="0">
              <a:spcBef>
                <a:spcPts val="360"/>
              </a:spcBef>
              <a:spcAft>
                <a:spcPts val="0"/>
              </a:spcAft>
              <a:buNone/>
            </a:pPr>
            <a:endParaRPr sz="2600">
              <a:latin typeface="Spartan"/>
              <a:ea typeface="Spartan"/>
              <a:cs typeface="Spartan"/>
              <a:sym typeface="Spartan"/>
            </a:endParaRPr>
          </a:p>
          <a:p>
            <a:pPr marL="0" lvl="0" indent="0" algn="l" rtl="0">
              <a:spcBef>
                <a:spcPts val="360"/>
              </a:spcBef>
              <a:spcAft>
                <a:spcPts val="0"/>
              </a:spcAft>
              <a:buNone/>
            </a:pPr>
            <a:endParaRPr sz="2600">
              <a:latin typeface="Spartan"/>
              <a:ea typeface="Spartan"/>
              <a:cs typeface="Spartan"/>
              <a:sym typeface="Spartan"/>
            </a:endParaRPr>
          </a:p>
          <a:p>
            <a:pPr marL="0" lvl="0" indent="0" algn="l" rtl="0">
              <a:spcBef>
                <a:spcPts val="360"/>
              </a:spcBef>
              <a:spcAft>
                <a:spcPts val="0"/>
              </a:spcAft>
              <a:buNone/>
            </a:pPr>
            <a:endParaRPr sz="2300">
              <a:latin typeface="Spartan"/>
              <a:ea typeface="Spartan"/>
              <a:cs typeface="Spartan"/>
              <a:sym typeface="Spartan"/>
            </a:endParaRPr>
          </a:p>
          <a:p>
            <a:pPr marL="457200" lvl="0" indent="-374650" algn="r" rtl="0">
              <a:spcBef>
                <a:spcPts val="360"/>
              </a:spcBef>
              <a:spcAft>
                <a:spcPts val="0"/>
              </a:spcAft>
              <a:buSzPts val="2300"/>
              <a:buFont typeface="Spartan"/>
              <a:buChar char="-"/>
            </a:pPr>
            <a:endParaRPr sz="2300">
              <a:latin typeface="Spartan"/>
              <a:ea typeface="Spartan"/>
              <a:cs typeface="Spartan"/>
              <a:sym typeface="Spart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82f752b61b_0_6"/>
          <p:cNvSpPr txBox="1">
            <a:spLocks noGrp="1"/>
          </p:cNvSpPr>
          <p:nvPr>
            <p:ph type="title"/>
          </p:nvPr>
        </p:nvSpPr>
        <p:spPr>
          <a:xfrm>
            <a:off x="1625600" y="457200"/>
            <a:ext cx="8636100" cy="85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sz="3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
                  </a:ext>
                </a:extLst>
              </a:rPr>
              <a:t>Self Care Activity</a:t>
            </a:r>
            <a:endParaRPr sz="3000"/>
          </a:p>
        </p:txBody>
      </p:sp>
      <p:sp>
        <p:nvSpPr>
          <p:cNvPr id="524" name="Google Shape;524;g82f752b61b_0_6"/>
          <p:cNvSpPr txBox="1"/>
          <p:nvPr/>
        </p:nvSpPr>
        <p:spPr>
          <a:xfrm>
            <a:off x="6196100" y="5501175"/>
            <a:ext cx="4226700" cy="6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Proxima Nova"/>
              <a:ea typeface="Proxima Nova"/>
              <a:cs typeface="Proxima Nova"/>
              <a:sym typeface="Proxima Nova"/>
            </a:endParaRPr>
          </a:p>
        </p:txBody>
      </p:sp>
      <p:sp>
        <p:nvSpPr>
          <p:cNvPr id="525" name="Google Shape;525;g82f752b61b_0_6"/>
          <p:cNvSpPr txBox="1"/>
          <p:nvPr/>
        </p:nvSpPr>
        <p:spPr>
          <a:xfrm>
            <a:off x="8470250" y="5269025"/>
            <a:ext cx="2034300" cy="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900">
                <a:solidFill>
                  <a:srgbClr val="FFFFFF"/>
                </a:solidFill>
                <a:latin typeface="Spartan"/>
                <a:ea typeface="Spartan"/>
                <a:cs typeface="Spartan"/>
                <a:sym typeface="Spartan"/>
              </a:rPr>
              <a:t>Source: The Calming Cornner http://www.thecalmcorner.com/2018/11/material-share-monday-calming-tools.html</a:t>
            </a:r>
            <a:endParaRPr sz="900">
              <a:solidFill>
                <a:srgbClr val="FFFFFF"/>
              </a:solidFill>
              <a:latin typeface="Spartan"/>
              <a:ea typeface="Spartan"/>
              <a:cs typeface="Spartan"/>
              <a:sym typeface="Spartan"/>
            </a:endParaRPr>
          </a:p>
          <a:p>
            <a:pPr marL="0" lvl="0" indent="0" algn="l" rtl="0">
              <a:spcBef>
                <a:spcPts val="0"/>
              </a:spcBef>
              <a:spcAft>
                <a:spcPts val="0"/>
              </a:spcAft>
              <a:buNone/>
            </a:pPr>
            <a:endParaRPr sz="900">
              <a:solidFill>
                <a:srgbClr val="FFFFFF"/>
              </a:solidFill>
              <a:latin typeface="Spartan"/>
              <a:ea typeface="Spartan"/>
              <a:cs typeface="Spartan"/>
              <a:sym typeface="Spartan"/>
            </a:endParaRPr>
          </a:p>
        </p:txBody>
      </p:sp>
      <p:pic>
        <p:nvPicPr>
          <p:cNvPr id="526" name="Google Shape;526;g82f752b61b_0_6"/>
          <p:cNvPicPr preferRelativeResize="0"/>
          <p:nvPr/>
        </p:nvPicPr>
        <p:blipFill>
          <a:blip r:embed="rId3">
            <a:alphaModFix/>
          </a:blip>
          <a:stretch>
            <a:fillRect/>
          </a:stretch>
        </p:blipFill>
        <p:spPr>
          <a:xfrm>
            <a:off x="2109725" y="1355950"/>
            <a:ext cx="4952999" cy="49529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82f752b61b_0_17"/>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Poll</a:t>
            </a:r>
            <a:endParaRPr/>
          </a:p>
        </p:txBody>
      </p:sp>
      <p:sp>
        <p:nvSpPr>
          <p:cNvPr id="533" name="Google Shape;533;g82f752b61b_0_17"/>
          <p:cNvSpPr>
            <a:spLocks noGrp="1"/>
          </p:cNvSpPr>
          <p:nvPr>
            <p:ph type="chart" idx="2"/>
          </p:nvPr>
        </p:nvSpPr>
        <p:spPr>
          <a:xfrm>
            <a:off x="609600" y="1417650"/>
            <a:ext cx="6221700" cy="4343400"/>
          </a:xfrm>
          <a:prstGeom prst="rect">
            <a:avLst/>
          </a:prstGeom>
        </p:spPr>
        <p:txBody>
          <a:bodyPr spcFirstLastPara="1" wrap="square" lIns="91425" tIns="45700" rIns="91425" bIns="45700" anchor="t" anchorCtr="0">
            <a:noAutofit/>
          </a:bodyPr>
          <a:lstStyle/>
          <a:p>
            <a:pPr marL="457200" lvl="0" indent="-317500" algn="l" rtl="0">
              <a:spcBef>
                <a:spcPts val="640"/>
              </a:spcBef>
              <a:spcAft>
                <a:spcPts val="0"/>
              </a:spcAft>
              <a:buSzPts val="1400"/>
              <a:buAutoNum type="arabicPeriod"/>
            </a:pPr>
            <a:r>
              <a:rPr lang="en-CA" sz="1400"/>
              <a:t>Do you plan to use any of the mental health tips and strategies shared in this webinar?</a:t>
            </a:r>
            <a:endParaRPr sz="1400"/>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Yes</a:t>
            </a:r>
            <a:endParaRPr sz="1400">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No</a:t>
            </a:r>
            <a:endParaRPr sz="1400">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Unsure</a:t>
            </a:r>
            <a:endParaRPr sz="1400">
              <a:latin typeface="Spartan"/>
              <a:ea typeface="Spartan"/>
              <a:cs typeface="Spartan"/>
              <a:sym typeface="Spartan"/>
            </a:endParaRPr>
          </a:p>
          <a:p>
            <a:pPr marL="914400" lvl="0" indent="0" algn="l" rtl="0">
              <a:spcBef>
                <a:spcPts val="640"/>
              </a:spcBef>
              <a:spcAft>
                <a:spcPts val="0"/>
              </a:spcAft>
              <a:buNone/>
            </a:pPr>
            <a:endParaRPr sz="1400"/>
          </a:p>
          <a:p>
            <a:pPr marL="457200" lvl="0" indent="-317500" algn="l" rtl="0">
              <a:spcBef>
                <a:spcPts val="640"/>
              </a:spcBef>
              <a:spcAft>
                <a:spcPts val="0"/>
              </a:spcAft>
              <a:buSzPts val="1400"/>
              <a:buAutoNum type="arabicPeriod"/>
            </a:pPr>
            <a:r>
              <a:rPr lang="en-CA" sz="1400"/>
              <a:t>Do you plan to use any of the the racism and xenophobia responses strategies?</a:t>
            </a:r>
            <a:endParaRPr sz="1400"/>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Yes</a:t>
            </a:r>
            <a:endParaRPr sz="1400">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No </a:t>
            </a:r>
            <a:endParaRPr sz="1400">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Unsure </a:t>
            </a:r>
            <a:endParaRPr sz="1400">
              <a:latin typeface="Spartan"/>
              <a:ea typeface="Spartan"/>
              <a:cs typeface="Spartan"/>
              <a:sym typeface="Spartan"/>
            </a:endParaRPr>
          </a:p>
          <a:p>
            <a:pPr marL="0" lvl="0" indent="0" algn="l" rtl="0">
              <a:spcBef>
                <a:spcPts val="640"/>
              </a:spcBef>
              <a:spcAft>
                <a:spcPts val="0"/>
              </a:spcAft>
              <a:buNone/>
            </a:pPr>
            <a:endParaRPr sz="1400"/>
          </a:p>
          <a:p>
            <a:pPr marL="457200" lvl="0" indent="-317500" algn="l" rtl="0">
              <a:spcBef>
                <a:spcPts val="640"/>
              </a:spcBef>
              <a:spcAft>
                <a:spcPts val="0"/>
              </a:spcAft>
              <a:buSzPts val="1400"/>
              <a:buAutoNum type="arabicPeriod"/>
            </a:pPr>
            <a:r>
              <a:rPr lang="en-CA" sz="1400"/>
              <a:t>How likely are you to attend a part two COVID-19 and racism webinar?</a:t>
            </a:r>
            <a:endParaRPr sz="1400"/>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Very likely </a:t>
            </a:r>
            <a:endParaRPr sz="1400">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Likely </a:t>
            </a:r>
            <a:endParaRPr sz="1400">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Unlikely </a:t>
            </a:r>
            <a:endParaRPr sz="1400">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sz="1400">
                <a:latin typeface="Spartan"/>
                <a:ea typeface="Spartan"/>
                <a:cs typeface="Spartan"/>
                <a:sym typeface="Spartan"/>
              </a:rPr>
              <a:t>Very unlikely  </a:t>
            </a:r>
            <a:endParaRPr sz="1400">
              <a:latin typeface="Spartan"/>
              <a:ea typeface="Spartan"/>
              <a:cs typeface="Spartan"/>
              <a:sym typeface="Spartan"/>
            </a:endParaRPr>
          </a:p>
        </p:txBody>
      </p:sp>
      <p:pic>
        <p:nvPicPr>
          <p:cNvPr id="534" name="Google Shape;534;g82f752b61b_0_17"/>
          <p:cNvPicPr preferRelativeResize="0"/>
          <p:nvPr/>
        </p:nvPicPr>
        <p:blipFill>
          <a:blip r:embed="rId3">
            <a:alphaModFix/>
          </a:blip>
          <a:stretch>
            <a:fillRect/>
          </a:stretch>
        </p:blipFill>
        <p:spPr>
          <a:xfrm>
            <a:off x="6831300" y="1417651"/>
            <a:ext cx="4294874" cy="3435479"/>
          </a:xfrm>
          <a:prstGeom prst="rect">
            <a:avLst/>
          </a:prstGeom>
          <a:noFill/>
          <a:ln>
            <a:noFill/>
          </a:ln>
        </p:spPr>
      </p:pic>
      <p:sp>
        <p:nvSpPr>
          <p:cNvPr id="535" name="Google Shape;535;g82f752b61b_0_17"/>
          <p:cNvSpPr txBox="1"/>
          <p:nvPr/>
        </p:nvSpPr>
        <p:spPr>
          <a:xfrm>
            <a:off x="6670435" y="4853130"/>
            <a:ext cx="4616604" cy="8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000">
                <a:latin typeface="Spartan"/>
                <a:ea typeface="Spartan"/>
                <a:cs typeface="Spartan"/>
                <a:sym typeface="Spartan"/>
              </a:rPr>
              <a:t>Image credits: &lt;a href="https://www.freepik.com/free-photos-vectors/background"&gt;Background vector created by rawpixel.com - www.freepik.com&lt;/a&gt;</a:t>
            </a:r>
            <a:endParaRPr sz="1000">
              <a:latin typeface="Spartan"/>
              <a:ea typeface="Spartan"/>
              <a:cs typeface="Spartan"/>
              <a:sym typeface="Spart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8344b81e2a_0_19"/>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Questions?</a:t>
            </a:r>
            <a:endParaRPr/>
          </a:p>
        </p:txBody>
      </p:sp>
      <p:sp>
        <p:nvSpPr>
          <p:cNvPr id="542" name="Google Shape;542;g8344b81e2a_0_19"/>
          <p:cNvSpPr>
            <a:spLocks noGrp="1"/>
          </p:cNvSpPr>
          <p:nvPr>
            <p:ph type="chart" idx="2"/>
          </p:nvPr>
        </p:nvSpPr>
        <p:spPr>
          <a:xfrm>
            <a:off x="368575" y="6149375"/>
            <a:ext cx="5293800" cy="4908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CA" sz="1400"/>
              <a:t>Source: https://www.pngfuel.com/free-png/njjcq</a:t>
            </a:r>
            <a:endParaRPr sz="1400"/>
          </a:p>
        </p:txBody>
      </p:sp>
      <p:pic>
        <p:nvPicPr>
          <p:cNvPr id="543" name="Google Shape;543;g8344b81e2a_0_19"/>
          <p:cNvPicPr preferRelativeResize="0"/>
          <p:nvPr/>
        </p:nvPicPr>
        <p:blipFill>
          <a:blip r:embed="rId3">
            <a:alphaModFix/>
          </a:blip>
          <a:stretch>
            <a:fillRect/>
          </a:stretch>
        </p:blipFill>
        <p:spPr>
          <a:xfrm>
            <a:off x="2669276" y="1487194"/>
            <a:ext cx="6853449" cy="388361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736cf88e1f_0_1"/>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Contact Information</a:t>
            </a:r>
            <a:endParaRPr/>
          </a:p>
        </p:txBody>
      </p:sp>
      <p:sp>
        <p:nvSpPr>
          <p:cNvPr id="550" name="Google Shape;550;g736cf88e1f_0_1"/>
          <p:cNvSpPr>
            <a:spLocks noGrp="1"/>
          </p:cNvSpPr>
          <p:nvPr>
            <p:ph type="chart" idx="2"/>
          </p:nvPr>
        </p:nvSpPr>
        <p:spPr>
          <a:xfrm>
            <a:off x="381000" y="1600200"/>
            <a:ext cx="10112100" cy="4025400"/>
          </a:xfrm>
          <a:prstGeom prst="rect">
            <a:avLst/>
          </a:prstGeom>
        </p:spPr>
        <p:txBody>
          <a:bodyPr spcFirstLastPara="1" wrap="square" lIns="91425" tIns="45700" rIns="91425" bIns="45700" anchor="t" anchorCtr="0">
            <a:noAutofit/>
          </a:bodyPr>
          <a:lstStyle/>
          <a:p>
            <a:pPr marL="0" lvl="0" indent="0" algn="l" rtl="0">
              <a:lnSpc>
                <a:spcPct val="95000"/>
              </a:lnSpc>
              <a:spcBef>
                <a:spcPts val="360"/>
              </a:spcBef>
              <a:spcAft>
                <a:spcPts val="0"/>
              </a:spcAft>
              <a:buClr>
                <a:schemeClr val="dk1"/>
              </a:buClr>
              <a:buSzPts val="1100"/>
              <a:buFont typeface="Arial"/>
              <a:buNone/>
            </a:pPr>
            <a:r>
              <a:rPr lang="en-CA" sz="1900" b="1">
                <a:solidFill>
                  <a:schemeClr val="accent5"/>
                </a:solidFill>
              </a:rPr>
              <a:t>Tyra Erskine,</a:t>
            </a:r>
            <a:r>
              <a:rPr lang="en-CA" sz="1900">
                <a:solidFill>
                  <a:schemeClr val="accent5"/>
                </a:solidFill>
              </a:rPr>
              <a:t> </a:t>
            </a:r>
            <a:r>
              <a:rPr lang="en-CA" sz="1800">
                <a:solidFill>
                  <a:schemeClr val="accent5"/>
                </a:solidFill>
              </a:rPr>
              <a:t>ActionDignity</a:t>
            </a:r>
            <a:endParaRPr sz="1800">
              <a:solidFill>
                <a:schemeClr val="accent5"/>
              </a:solidFill>
            </a:endParaRPr>
          </a:p>
          <a:p>
            <a:pPr marL="0" lvl="0" indent="0" algn="l" rtl="0">
              <a:lnSpc>
                <a:spcPct val="95000"/>
              </a:lnSpc>
              <a:spcBef>
                <a:spcPts val="360"/>
              </a:spcBef>
              <a:spcAft>
                <a:spcPts val="0"/>
              </a:spcAft>
              <a:buNone/>
            </a:pPr>
            <a:r>
              <a:rPr lang="en-CA" sz="1800">
                <a:solidFill>
                  <a:schemeClr val="accent5"/>
                </a:solidFill>
              </a:rPr>
              <a:t>Email: </a:t>
            </a:r>
            <a:r>
              <a:rPr lang="en-CA" sz="1800" u="sng">
                <a:solidFill>
                  <a:schemeClr val="hlink"/>
                </a:solidFill>
                <a:hlinkClick r:id="rId3"/>
              </a:rPr>
              <a:t>tyra.erskine@actiondignity.org</a:t>
            </a:r>
            <a:endParaRPr sz="1800">
              <a:solidFill>
                <a:schemeClr val="accent5"/>
              </a:solidFill>
            </a:endParaRPr>
          </a:p>
          <a:p>
            <a:pPr marL="0" lvl="0" indent="0" algn="l" rtl="0">
              <a:lnSpc>
                <a:spcPct val="95000"/>
              </a:lnSpc>
              <a:spcBef>
                <a:spcPts val="360"/>
              </a:spcBef>
              <a:spcAft>
                <a:spcPts val="0"/>
              </a:spcAft>
              <a:buNone/>
            </a:pPr>
            <a:r>
              <a:rPr lang="en-CA" sz="1800">
                <a:solidFill>
                  <a:schemeClr val="accent5"/>
                </a:solidFill>
              </a:rPr>
              <a:t>Address: 915 - 33 Street NE | Moh’kins’tsis | Treaty 7 Territory | Calgary</a:t>
            </a:r>
            <a:endParaRPr sz="1800">
              <a:solidFill>
                <a:schemeClr val="accent5"/>
              </a:solidFill>
            </a:endParaRPr>
          </a:p>
          <a:p>
            <a:pPr marL="0" lvl="0" indent="0" algn="l" rtl="0">
              <a:lnSpc>
                <a:spcPct val="95000"/>
              </a:lnSpc>
              <a:spcBef>
                <a:spcPts val="360"/>
              </a:spcBef>
              <a:spcAft>
                <a:spcPts val="0"/>
              </a:spcAft>
              <a:buClr>
                <a:schemeClr val="dk1"/>
              </a:buClr>
              <a:buSzPts val="1100"/>
              <a:buFont typeface="Arial"/>
              <a:buNone/>
            </a:pPr>
            <a:r>
              <a:rPr lang="en-CA" sz="1800">
                <a:solidFill>
                  <a:schemeClr val="accent5"/>
                </a:solidFill>
              </a:rPr>
              <a:t>website: </a:t>
            </a:r>
            <a:r>
              <a:rPr lang="en-CA" sz="1800" u="sng">
                <a:solidFill>
                  <a:schemeClr val="hlink"/>
                </a:solidFill>
                <a:hlinkClick r:id="rId4"/>
              </a:rPr>
              <a:t>www.actiondignity.org</a:t>
            </a:r>
            <a:endParaRPr sz="1800">
              <a:solidFill>
                <a:schemeClr val="accent5"/>
              </a:solidFill>
            </a:endParaRPr>
          </a:p>
          <a:p>
            <a:pPr marL="0" lvl="0" indent="0" algn="l" rtl="0">
              <a:lnSpc>
                <a:spcPct val="95000"/>
              </a:lnSpc>
              <a:spcBef>
                <a:spcPts val="360"/>
              </a:spcBef>
              <a:spcAft>
                <a:spcPts val="0"/>
              </a:spcAft>
              <a:buClr>
                <a:schemeClr val="dk1"/>
              </a:buClr>
              <a:buSzPts val="1100"/>
              <a:buFont typeface="Arial"/>
              <a:buNone/>
            </a:pPr>
            <a:endParaRPr sz="1800">
              <a:solidFill>
                <a:schemeClr val="accent5"/>
              </a:solidFill>
            </a:endParaRPr>
          </a:p>
          <a:p>
            <a:pPr marL="0" lvl="0" indent="0" algn="l" rtl="0">
              <a:lnSpc>
                <a:spcPct val="95000"/>
              </a:lnSpc>
              <a:spcBef>
                <a:spcPts val="360"/>
              </a:spcBef>
              <a:spcAft>
                <a:spcPts val="0"/>
              </a:spcAft>
              <a:buClr>
                <a:schemeClr val="dk1"/>
              </a:buClr>
              <a:buSzPts val="1100"/>
              <a:buFont typeface="Arial"/>
              <a:buNone/>
            </a:pPr>
            <a:r>
              <a:rPr lang="en-CA" sz="1800" b="1">
                <a:solidFill>
                  <a:schemeClr val="accent5"/>
                </a:solidFill>
              </a:rPr>
              <a:t>Jayde Roche</a:t>
            </a:r>
            <a:r>
              <a:rPr lang="en-CA" sz="1800">
                <a:solidFill>
                  <a:schemeClr val="accent5"/>
                </a:solidFill>
              </a:rPr>
              <a:t>, Alberta Rural Development Network </a:t>
            </a:r>
            <a:endParaRPr sz="1800">
              <a:solidFill>
                <a:schemeClr val="accent5"/>
              </a:solidFill>
            </a:endParaRPr>
          </a:p>
          <a:p>
            <a:pPr marL="0" lvl="0" indent="0" algn="l" rtl="0">
              <a:lnSpc>
                <a:spcPct val="95000"/>
              </a:lnSpc>
              <a:spcBef>
                <a:spcPts val="360"/>
              </a:spcBef>
              <a:spcAft>
                <a:spcPts val="0"/>
              </a:spcAft>
              <a:buClr>
                <a:schemeClr val="dk1"/>
              </a:buClr>
              <a:buSzPts val="1100"/>
              <a:buFont typeface="Arial"/>
              <a:buNone/>
            </a:pPr>
            <a:r>
              <a:rPr lang="en-CA" sz="1800">
                <a:solidFill>
                  <a:schemeClr val="accent5"/>
                </a:solidFill>
              </a:rPr>
              <a:t>Email: </a:t>
            </a:r>
            <a:r>
              <a:rPr lang="en-CA" sz="1800" u="sng">
                <a:solidFill>
                  <a:schemeClr val="hlink"/>
                </a:solidFill>
                <a:hlinkClick r:id="rId5"/>
              </a:rPr>
              <a:t>jayder@ardn.ca</a:t>
            </a:r>
            <a:endParaRPr sz="1800">
              <a:solidFill>
                <a:schemeClr val="accent5"/>
              </a:solidFill>
            </a:endParaRPr>
          </a:p>
          <a:p>
            <a:pPr marL="0" lvl="0" indent="0" algn="l" rtl="0">
              <a:lnSpc>
                <a:spcPct val="95000"/>
              </a:lnSpc>
              <a:spcBef>
                <a:spcPts val="360"/>
              </a:spcBef>
              <a:spcAft>
                <a:spcPts val="0"/>
              </a:spcAft>
              <a:buClr>
                <a:schemeClr val="dk1"/>
              </a:buClr>
              <a:buSzPts val="1100"/>
              <a:buFont typeface="Arial"/>
              <a:buNone/>
            </a:pPr>
            <a:r>
              <a:rPr lang="en-CA" sz="1800">
                <a:solidFill>
                  <a:schemeClr val="accent5"/>
                </a:solidFill>
              </a:rPr>
              <a:t>Address: 200, 10578 113 St. I Treaty 6 Territory I Edmonton</a:t>
            </a:r>
            <a:endParaRPr sz="1800">
              <a:solidFill>
                <a:schemeClr val="accent5"/>
              </a:solidFill>
            </a:endParaRPr>
          </a:p>
          <a:p>
            <a:pPr marL="0" lvl="0" indent="0" algn="l" rtl="0">
              <a:lnSpc>
                <a:spcPct val="95000"/>
              </a:lnSpc>
              <a:spcBef>
                <a:spcPts val="360"/>
              </a:spcBef>
              <a:spcAft>
                <a:spcPts val="200"/>
              </a:spcAft>
              <a:buClr>
                <a:schemeClr val="dk1"/>
              </a:buClr>
              <a:buSzPts val="1100"/>
              <a:buFont typeface="Arial"/>
              <a:buNone/>
            </a:pPr>
            <a:r>
              <a:rPr lang="en-CA" sz="1800">
                <a:solidFill>
                  <a:schemeClr val="accent5"/>
                </a:solidFill>
              </a:rPr>
              <a:t>Website: www.ardn.ca</a:t>
            </a:r>
            <a:endParaRPr sz="1800">
              <a:solidFill>
                <a:schemeClr val="accent5"/>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73044254a1_0_412"/>
          <p:cNvSpPr txBox="1">
            <a:spLocks noGrp="1"/>
          </p:cNvSpPr>
          <p:nvPr>
            <p:ph type="ctrTitle"/>
          </p:nvPr>
        </p:nvSpPr>
        <p:spPr>
          <a:xfrm>
            <a:off x="826650" y="412475"/>
            <a:ext cx="9418200" cy="1353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CA">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
                  </a:ext>
                </a:extLst>
              </a:rPr>
              <a:t>Thank you </a:t>
            </a:r>
            <a:endParaRPr/>
          </a:p>
        </p:txBody>
      </p:sp>
      <p:sp>
        <p:nvSpPr>
          <p:cNvPr id="557" name="Google Shape;557;g73044254a1_0_412"/>
          <p:cNvSpPr txBox="1"/>
          <p:nvPr/>
        </p:nvSpPr>
        <p:spPr>
          <a:xfrm>
            <a:off x="826650" y="4488650"/>
            <a:ext cx="8438100" cy="18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FFFFFF"/>
                </a:solidFill>
                <a:latin typeface="Spartan"/>
                <a:ea typeface="Spartan"/>
                <a:cs typeface="Spartan"/>
                <a:sym typeface="Spartan"/>
              </a:rPr>
              <a:t>For more information on upcoming anti-discrimination webinars in this series, including dates and registration,  please visit the “Professional Development” page on AAISA’s website at www.aaisa.ca</a:t>
            </a:r>
            <a:endParaRPr sz="1800">
              <a:solidFill>
                <a:srgbClr val="FFFFFF"/>
              </a:solidFill>
              <a:latin typeface="Spartan"/>
              <a:ea typeface="Spartan"/>
              <a:cs typeface="Spartan"/>
              <a:sym typeface="Spart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8379ea3977_7_6"/>
          <p:cNvSpPr txBox="1">
            <a:spLocks noGrp="1"/>
          </p:cNvSpPr>
          <p:nvPr>
            <p:ph type="title"/>
          </p:nvPr>
        </p:nvSpPr>
        <p:spPr>
          <a:xfrm>
            <a:off x="609600" y="7318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COVID-19 Related Racism and Xenophobia Poll</a:t>
            </a:r>
            <a:endParaRPr>
              <a:latin typeface="Spartan"/>
              <a:ea typeface="Spartan"/>
              <a:cs typeface="Spartan"/>
              <a:sym typeface="Spartan"/>
            </a:endParaRPr>
          </a:p>
        </p:txBody>
      </p:sp>
      <p:sp>
        <p:nvSpPr>
          <p:cNvPr id="564" name="Google Shape;564;g8379ea3977_7_6"/>
          <p:cNvSpPr txBox="1">
            <a:spLocks noGrp="1"/>
          </p:cNvSpPr>
          <p:nvPr>
            <p:ph type="body" idx="1"/>
          </p:nvPr>
        </p:nvSpPr>
        <p:spPr>
          <a:xfrm>
            <a:off x="2230325" y="2444650"/>
            <a:ext cx="3663300" cy="42912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endParaRPr/>
          </a:p>
          <a:p>
            <a:pPr marL="0" lvl="0" indent="0" algn="ctr" rtl="0">
              <a:spcBef>
                <a:spcPts val="360"/>
              </a:spcBef>
              <a:spcAft>
                <a:spcPts val="0"/>
              </a:spcAft>
              <a:buNone/>
            </a:pPr>
            <a:endParaRPr/>
          </a:p>
          <a:p>
            <a:pPr marL="0" lvl="0" indent="0" algn="ctr" rtl="0">
              <a:spcBef>
                <a:spcPts val="360"/>
              </a:spcBef>
              <a:spcAft>
                <a:spcPts val="0"/>
              </a:spcAft>
              <a:buNone/>
            </a:pPr>
            <a:endParaRPr/>
          </a:p>
          <a:p>
            <a:pPr marL="0" lvl="0" indent="0" algn="ctr" rtl="0">
              <a:spcBef>
                <a:spcPts val="360"/>
              </a:spcBef>
              <a:spcAft>
                <a:spcPts val="0"/>
              </a:spcAft>
              <a:buNone/>
            </a:pPr>
            <a:endParaRPr/>
          </a:p>
          <a:p>
            <a:pPr marL="0" lvl="0" indent="0" algn="ctr" rtl="0">
              <a:spcBef>
                <a:spcPts val="360"/>
              </a:spcBef>
              <a:spcAft>
                <a:spcPts val="200"/>
              </a:spcAft>
              <a:buNone/>
            </a:pPr>
            <a:r>
              <a:rPr lang="en-CA" sz="3600" b="1" u="sng">
                <a:solidFill>
                  <a:schemeClr val="hlink"/>
                </a:solidFill>
                <a:latin typeface="Spartan"/>
                <a:ea typeface="Spartan"/>
                <a:cs typeface="Spartan"/>
                <a:sym typeface="Spartan"/>
                <a:hlinkClick r:id="rId3"/>
              </a:rPr>
              <a:t>Access Here</a:t>
            </a:r>
            <a:endParaRPr sz="3600" b="1">
              <a:latin typeface="Spartan"/>
              <a:ea typeface="Spartan"/>
              <a:cs typeface="Spartan"/>
              <a:sym typeface="Spartan"/>
            </a:endParaRPr>
          </a:p>
        </p:txBody>
      </p:sp>
      <p:pic>
        <p:nvPicPr>
          <p:cNvPr id="565" name="Google Shape;565;g8379ea3977_7_6"/>
          <p:cNvPicPr preferRelativeResize="0"/>
          <p:nvPr/>
        </p:nvPicPr>
        <p:blipFill>
          <a:blip r:embed="rId4">
            <a:alphaModFix/>
          </a:blip>
          <a:stretch>
            <a:fillRect/>
          </a:stretch>
        </p:blipFill>
        <p:spPr>
          <a:xfrm>
            <a:off x="6853925" y="2418508"/>
            <a:ext cx="2677226" cy="26772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8379ea3977_7_0"/>
          <p:cNvSpPr txBox="1">
            <a:spLocks noGrp="1"/>
          </p:cNvSpPr>
          <p:nvPr>
            <p:ph type="title"/>
          </p:nvPr>
        </p:nvSpPr>
        <p:spPr>
          <a:xfrm>
            <a:off x="609600" y="274638"/>
            <a:ext cx="8636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References </a:t>
            </a:r>
            <a:endParaRPr>
              <a:latin typeface="Spartan"/>
              <a:ea typeface="Spartan"/>
              <a:cs typeface="Spartan"/>
              <a:sym typeface="Spartan"/>
            </a:endParaRPr>
          </a:p>
        </p:txBody>
      </p:sp>
      <p:sp>
        <p:nvSpPr>
          <p:cNvPr id="579" name="Google Shape;579;g8379ea3977_7_0"/>
          <p:cNvSpPr txBox="1">
            <a:spLocks noGrp="1"/>
          </p:cNvSpPr>
          <p:nvPr>
            <p:ph type="body" idx="1"/>
          </p:nvPr>
        </p:nvSpPr>
        <p:spPr>
          <a:xfrm>
            <a:off x="609600" y="1600200"/>
            <a:ext cx="10972800" cy="5257800"/>
          </a:xfrm>
          <a:prstGeom prst="rect">
            <a:avLst/>
          </a:prstGeom>
        </p:spPr>
        <p:txBody>
          <a:bodyPr spcFirstLastPara="1" wrap="square" lIns="91425" tIns="45700" rIns="91425" bIns="45700" anchor="t" anchorCtr="0">
            <a:noAutofit/>
          </a:bodyPr>
          <a:lstStyle/>
          <a:p>
            <a:pPr marL="457200" lvl="0" indent="-292100" algn="l" rtl="0">
              <a:lnSpc>
                <a:spcPct val="115000"/>
              </a:lnSpc>
              <a:spcBef>
                <a:spcPts val="360"/>
              </a:spcBef>
              <a:spcAft>
                <a:spcPts val="0"/>
              </a:spcAft>
              <a:buSzPts val="1000"/>
              <a:buFont typeface="Spartan"/>
              <a:buChar char="•"/>
            </a:pPr>
            <a:r>
              <a:rPr lang="en-CA" sz="1000" u="sng">
                <a:solidFill>
                  <a:schemeClr val="hlink"/>
                </a:solidFill>
                <a:latin typeface="Spartan"/>
                <a:ea typeface="Spartan"/>
                <a:cs typeface="Spartan"/>
                <a:sym typeface="Spartan"/>
                <a:hlinkClick r:id="rId3"/>
              </a:rPr>
              <a:t>ActionDignity Survey</a:t>
            </a:r>
            <a:r>
              <a:rPr lang="en-CA" sz="1000">
                <a:latin typeface="Spartan"/>
                <a:ea typeface="Spartan"/>
                <a:cs typeface="Spartan"/>
                <a:sym typeface="Spartan"/>
              </a:rPr>
              <a:t> &amp; </a:t>
            </a:r>
            <a:r>
              <a:rPr lang="en-CA" sz="1000" u="sng">
                <a:solidFill>
                  <a:schemeClr val="hlink"/>
                </a:solidFill>
                <a:latin typeface="Spartan"/>
                <a:ea typeface="Spartan"/>
                <a:cs typeface="Spartan"/>
                <a:sym typeface="Spartan"/>
                <a:hlinkClick r:id="rId4"/>
              </a:rPr>
              <a:t>Community Resource Package</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Garcia, S. (2020, April 1) ‘I am not a Virus’ How the Artist is Illustrating Coronavirus-fueled Racism. </a:t>
            </a:r>
            <a:r>
              <a:rPr lang="en-CA" sz="1000" u="sng">
                <a:solidFill>
                  <a:schemeClr val="hlink"/>
                </a:solidFill>
                <a:latin typeface="Spartan"/>
                <a:ea typeface="Spartan"/>
                <a:cs typeface="Spartan"/>
                <a:sym typeface="Spartan"/>
                <a:hlinkClick r:id="rId5"/>
              </a:rPr>
              <a:t>https://www.pbs.org/newshour/arts/i-am-not-a-virus-how-this-artist-is-illustrating-coronavirus-fueled-racism</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Jeung, R (2020, March 25) Incidents of Coronavirus Discrimination.  </a:t>
            </a:r>
            <a:r>
              <a:rPr lang="en-CA" sz="1000" u="sng">
                <a:solidFill>
                  <a:schemeClr val="hlink"/>
                </a:solidFill>
                <a:latin typeface="Spartan"/>
                <a:ea typeface="Spartan"/>
                <a:cs typeface="Spartan"/>
                <a:sym typeface="Spartan"/>
                <a:hlinkClick r:id="rId6"/>
              </a:rPr>
              <a:t>http://www.asianpacificpolicyandplanningcouncil.org/wp-content/uploads/A3PCON_Public_Weekly_Report_3.pdf</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Louisiana Department of Public Health (2020) Coronavirus (COVID-19) Retrieved on April 10, 2020 from </a:t>
            </a:r>
            <a:r>
              <a:rPr lang="en-CA" sz="1000" u="sng">
                <a:solidFill>
                  <a:schemeClr val="hlink"/>
                </a:solidFill>
                <a:latin typeface="Spartan"/>
                <a:ea typeface="Spartan"/>
                <a:cs typeface="Spartan"/>
                <a:sym typeface="Spartan"/>
                <a:hlinkClick r:id="rId7"/>
              </a:rPr>
              <a:t>http://ldh.la.gov/Coronavirus/</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United States Census Bureau (2019, July 1) Quick Facts: Louisiana. Retrieved from </a:t>
            </a:r>
            <a:r>
              <a:rPr lang="en-CA" sz="1000" u="sng">
                <a:solidFill>
                  <a:schemeClr val="hlink"/>
                </a:solidFill>
                <a:latin typeface="Spartan"/>
                <a:ea typeface="Spartan"/>
                <a:cs typeface="Spartan"/>
                <a:sym typeface="Spartan"/>
                <a:hlinkClick r:id="rId8"/>
              </a:rPr>
              <a:t>https://www.census.gov/quickfacts/fact/table/LA/PST045219</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Knight, D (2020, April 1) Calgary police investigate COVID-19 threats to local business, Indigenous populations. </a:t>
            </a:r>
            <a:r>
              <a:rPr lang="en-CA" sz="1000" u="sng">
                <a:solidFill>
                  <a:schemeClr val="hlink"/>
                </a:solidFill>
                <a:latin typeface="Spartan"/>
                <a:ea typeface="Spartan"/>
                <a:cs typeface="Spartan"/>
                <a:sym typeface="Spartan"/>
                <a:hlinkClick r:id="rId9"/>
              </a:rPr>
              <a:t>https://globalnews.ca/news/6763822/calgary-police-coronoavirus-threats-indigenous/</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Government of Canada (2020) Coronavirus (COVID-19) and Indigenous communities. </a:t>
            </a:r>
            <a:r>
              <a:rPr lang="en-CA" sz="1000" u="sng">
                <a:solidFill>
                  <a:schemeClr val="hlink"/>
                </a:solidFill>
                <a:latin typeface="Spartan"/>
                <a:ea typeface="Spartan"/>
                <a:cs typeface="Spartan"/>
                <a:sym typeface="Spartan"/>
                <a:hlinkClick r:id="rId10"/>
              </a:rPr>
              <a:t>https://www.sac-isc.gc.ca/eng/1581964230816/15819642772987</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CommunityWise Resource Centre (2017). Anti-Racist Organizational Change: Resources &amp; Tools for Nonprofits. </a:t>
            </a:r>
            <a:r>
              <a:rPr lang="en-CA" sz="1000" u="sng">
                <a:solidFill>
                  <a:schemeClr val="hlink"/>
                </a:solidFill>
                <a:latin typeface="Spartan"/>
                <a:ea typeface="Spartan"/>
                <a:cs typeface="Spartan"/>
                <a:sym typeface="Spartan"/>
                <a:hlinkClick r:id="rId11"/>
              </a:rPr>
              <a:t>http://communitywise.net/wp-content/uploads/2017/10/AROC-Resources-and-Tools_web.pdf</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Government of Canada (2020) Coronavirus disease (COVID-19). </a:t>
            </a:r>
            <a:r>
              <a:rPr lang="en-CA" sz="1000" u="sng">
                <a:solidFill>
                  <a:schemeClr val="hlink"/>
                </a:solidFill>
                <a:latin typeface="Spartan"/>
                <a:ea typeface="Spartan"/>
                <a:cs typeface="Spartan"/>
                <a:sym typeface="Spartan"/>
                <a:hlinkClick r:id="rId12"/>
              </a:rPr>
              <a:t>https://www.canada.ca/en/public-health/services/diseases/coronavirus-disease-covid-19.html</a:t>
            </a:r>
            <a:r>
              <a:rPr lang="en-CA" sz="1000">
                <a:latin typeface="Spartan"/>
                <a:ea typeface="Spartan"/>
                <a:cs typeface="Spartan"/>
                <a:sym typeface="Spartan"/>
              </a:rPr>
              <a:t> </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Government of Alberta COVID-19 Information. </a:t>
            </a:r>
            <a:r>
              <a:rPr lang="en-CA" sz="1000" u="sng">
                <a:solidFill>
                  <a:schemeClr val="hlink"/>
                </a:solidFill>
                <a:latin typeface="Spartan"/>
                <a:ea typeface="Spartan"/>
                <a:cs typeface="Spartan"/>
                <a:sym typeface="Spartan"/>
                <a:hlinkClick r:id="rId13"/>
              </a:rPr>
              <a:t>https://www.alberta.ca/coronavirus-info-for-albertans.aspx</a:t>
            </a:r>
            <a:r>
              <a:rPr lang="en-CA" sz="1000">
                <a:latin typeface="Spartan"/>
                <a:ea typeface="Spartan"/>
                <a:cs typeface="Spartan"/>
                <a:sym typeface="Spartan"/>
              </a:rPr>
              <a:t> </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Prime Minister outlines Canada’s COVID-19 response. (1970, January 1). Prime Minister of Canada. </a:t>
            </a:r>
            <a:r>
              <a:rPr lang="en-CA" sz="1000" u="sng">
                <a:solidFill>
                  <a:schemeClr val="hlink"/>
                </a:solidFill>
                <a:latin typeface="Spartan"/>
                <a:ea typeface="Spartan"/>
                <a:cs typeface="Spartan"/>
                <a:sym typeface="Spartan"/>
                <a:hlinkClick r:id="rId14"/>
              </a:rPr>
              <a:t>https://pm.gc.ca/en/news/news-releases/2020/03/11/prime-minister-outlines-canadas-covid-19-response</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COVID-19 and Human Rights. (n.d.). Retrieved April 14, 2020, from </a:t>
            </a:r>
            <a:r>
              <a:rPr lang="en-CA" sz="1000" u="sng">
                <a:solidFill>
                  <a:schemeClr val="hlink"/>
                </a:solidFill>
                <a:latin typeface="Spartan"/>
                <a:ea typeface="Spartan"/>
                <a:cs typeface="Spartan"/>
                <a:sym typeface="Spartan"/>
                <a:hlinkClick r:id="rId15"/>
              </a:rPr>
              <a:t>https://www.albertahumanrights.ab.ca/employment/Pages/covid19.aspx</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Statement—Racism in response to COVID-19 harms us all. (n.d.). Retrieved April 14, 2020, from https://www.chrc-ccdp.gc.ca/eng/content/statement-racism-response-covid-19-harms-us-all</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Coronavirus: The life-and-death consequences of naming the disease—Vox. (n.d.). Retrieved April 14, 2020, from https://www.vox.com/2020/2/14/21135208/coronavirus-wuhan-china-covid-19-name-sars-cov-2</a:t>
            </a:r>
            <a:endParaRPr sz="1000">
              <a:latin typeface="Spartan"/>
              <a:ea typeface="Spartan"/>
              <a:cs typeface="Spartan"/>
              <a:sym typeface="Spartan"/>
            </a:endParaRPr>
          </a:p>
          <a:p>
            <a:pPr marL="457200" lvl="0" indent="-292100" algn="l" rtl="0">
              <a:lnSpc>
                <a:spcPct val="115000"/>
              </a:lnSpc>
              <a:spcBef>
                <a:spcPts val="0"/>
              </a:spcBef>
              <a:spcAft>
                <a:spcPts val="0"/>
              </a:spcAft>
              <a:buSzPts val="1000"/>
              <a:buFont typeface="Spartan"/>
              <a:buChar char="•"/>
            </a:pPr>
            <a:r>
              <a:rPr lang="en-CA" sz="1000">
                <a:latin typeface="Spartan"/>
                <a:ea typeface="Spartan"/>
                <a:cs typeface="Spartan"/>
                <a:sym typeface="Spartan"/>
              </a:rPr>
              <a:t>How to Respond to Coronavirus Racism. (2020, March 20). Teaching Tolerance. https://www.tolerance.org/magazine/how-to-respond-to-coronavirus-racism</a:t>
            </a:r>
            <a:endParaRPr sz="1000">
              <a:latin typeface="Spartan"/>
              <a:ea typeface="Spartan"/>
              <a:cs typeface="Spartan"/>
              <a:sym typeface="Spartan"/>
            </a:endParaRPr>
          </a:p>
          <a:p>
            <a:pPr marL="457200" lvl="0" indent="-298450" algn="l" rtl="0">
              <a:lnSpc>
                <a:spcPct val="115000"/>
              </a:lnSpc>
              <a:spcBef>
                <a:spcPts val="0"/>
              </a:spcBef>
              <a:spcAft>
                <a:spcPts val="0"/>
              </a:spcAft>
              <a:buSzPts val="1100"/>
              <a:buFont typeface="Spartan"/>
              <a:buChar char="•"/>
            </a:pPr>
            <a:endParaRPr sz="1100">
              <a:latin typeface="Spartan"/>
              <a:ea typeface="Spartan"/>
              <a:cs typeface="Spartan"/>
              <a:sym typeface="Spartan"/>
            </a:endParaRPr>
          </a:p>
          <a:p>
            <a:pPr marL="0" lvl="0" indent="0" algn="l" rtl="0">
              <a:spcBef>
                <a:spcPts val="360"/>
              </a:spcBef>
              <a:spcAft>
                <a:spcPts val="0"/>
              </a:spcAft>
              <a:buNone/>
            </a:pPr>
            <a:endParaRPr sz="1000"/>
          </a:p>
          <a:p>
            <a:pPr marL="0" lvl="0" indent="0" algn="l" rtl="0">
              <a:spcBef>
                <a:spcPts val="360"/>
              </a:spcBef>
              <a:spcAft>
                <a:spcPts val="0"/>
              </a:spcAft>
              <a:buNone/>
            </a:pPr>
            <a:endParaRPr sz="1000"/>
          </a:p>
          <a:p>
            <a:pPr marL="0" lvl="0" indent="0" algn="l" rtl="0">
              <a:spcBef>
                <a:spcPts val="360"/>
              </a:spcBef>
              <a:spcAft>
                <a:spcPts val="0"/>
              </a:spcAft>
              <a:buNone/>
            </a:pPr>
            <a:endParaRPr sz="1400"/>
          </a:p>
          <a:p>
            <a:pPr marL="0" lvl="0" indent="0" algn="l" rtl="0">
              <a:spcBef>
                <a:spcPts val="360"/>
              </a:spcBef>
              <a:spcAft>
                <a:spcPts val="200"/>
              </a:spcAft>
              <a:buNone/>
            </a:pP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82f752b61b_0_36"/>
          <p:cNvSpPr txBox="1">
            <a:spLocks noGrp="1"/>
          </p:cNvSpPr>
          <p:nvPr>
            <p:ph type="title"/>
          </p:nvPr>
        </p:nvSpPr>
        <p:spPr>
          <a:xfrm>
            <a:off x="609600" y="274638"/>
            <a:ext cx="91440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Objectives</a:t>
            </a:r>
            <a:endParaRPr/>
          </a:p>
        </p:txBody>
      </p:sp>
      <p:sp>
        <p:nvSpPr>
          <p:cNvPr id="107" name="Google Shape;107;g82f752b61b_0_36"/>
          <p:cNvSpPr>
            <a:spLocks noGrp="1"/>
          </p:cNvSpPr>
          <p:nvPr>
            <p:ph type="media" idx="2"/>
          </p:nvPr>
        </p:nvSpPr>
        <p:spPr>
          <a:xfrm>
            <a:off x="609600" y="1676400"/>
            <a:ext cx="9622500" cy="4725300"/>
          </a:xfrm>
          <a:prstGeom prst="rect">
            <a:avLst/>
          </a:prstGeom>
        </p:spPr>
        <p:txBody>
          <a:bodyPr spcFirstLastPara="1" wrap="square" lIns="91425" tIns="45700" rIns="91425" bIns="45700" anchor="t" anchorCtr="0">
            <a:noAutofit/>
          </a:bodyPr>
          <a:lstStyle/>
          <a:p>
            <a:pPr marL="457200" lvl="0" indent="-431800" algn="l" rtl="0">
              <a:spcBef>
                <a:spcPts val="640"/>
              </a:spcBef>
              <a:spcAft>
                <a:spcPts val="0"/>
              </a:spcAft>
              <a:buSzPts val="3200"/>
              <a:buFont typeface="Spartan"/>
              <a:buChar char="•"/>
            </a:pPr>
            <a:r>
              <a:rPr lang="en-CA">
                <a:latin typeface="Spartan"/>
                <a:ea typeface="Spartan"/>
                <a:cs typeface="Spartan"/>
                <a:sym typeface="Spartan"/>
              </a:rPr>
              <a:t>View </a:t>
            </a: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the COVID-19 Pandemic through an anti-racism lens</a:t>
            </a:r>
            <a:endParaRPr>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457200" lvl="0" indent="-431800" algn="l" rtl="0">
              <a:spcBef>
                <a:spcPts val="0"/>
              </a:spcBef>
              <a:spcAft>
                <a:spcPts val="0"/>
              </a:spcAft>
              <a:buSzPts val="3200"/>
              <a:buFont typeface="Spartan"/>
              <a:buChar char="•"/>
            </a:pPr>
            <a:r>
              <a:rPr lang="en-CA">
                <a:solidFill>
                  <a:schemeClr val="accent4"/>
                </a:solidFill>
                <a:latin typeface="Spartan"/>
                <a:ea typeface="Spartan"/>
                <a:cs typeface="Spartan"/>
                <a:sym typeface="Spartan"/>
              </a:rPr>
              <a:t>Develop an understanding of current human rights implications of COVID-19</a:t>
            </a:r>
            <a:endParaRPr>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457200" lvl="0" indent="-431800" algn="l" rtl="0">
              <a:spcBef>
                <a:spcPts val="0"/>
              </a:spcBef>
              <a:spcAft>
                <a:spcPts val="0"/>
              </a:spcAft>
              <a:buSzPts val="3200"/>
              <a:buFont typeface="Spartan"/>
              <a:buChar char="•"/>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Recognize how COVID-19 has been framed in the media </a:t>
            </a:r>
            <a:endParaRPr>
              <a:latin typeface="Spartan"/>
              <a:ea typeface="Spartan"/>
              <a:cs typeface="Spartan"/>
              <a:sym typeface="Spartan"/>
            </a:endParaRPr>
          </a:p>
          <a:p>
            <a:pPr marL="457200" lvl="0" indent="-431800" algn="l" rtl="0">
              <a:spcBef>
                <a:spcPts val="0"/>
              </a:spcBef>
              <a:spcAft>
                <a:spcPts val="0"/>
              </a:spcAft>
              <a:buSzPts val="3200"/>
              <a:buFont typeface="Spartan"/>
              <a:buChar char="•"/>
            </a:pPr>
            <a:r>
              <a:rPr lang="en-CA">
                <a:latin typeface="Spartan"/>
                <a:ea typeface="Spartan"/>
                <a:cs typeface="Spartan"/>
                <a:sym typeface="Spartan"/>
              </a:rPr>
              <a:t>Become familiarized with actions people can take to support their mental health and wellbeing </a:t>
            </a:r>
            <a:endParaRPr>
              <a:latin typeface="Spartan"/>
              <a:ea typeface="Spartan"/>
              <a:cs typeface="Spartan"/>
              <a:sym typeface="Spartan"/>
            </a:endParaRPr>
          </a:p>
          <a:p>
            <a:pPr marL="0" lvl="0" indent="0" algn="l" rtl="0">
              <a:spcBef>
                <a:spcPts val="640"/>
              </a:spcBef>
              <a:spcAft>
                <a:spcPts val="0"/>
              </a:spcAft>
              <a:buNone/>
            </a:pPr>
            <a:endParaRPr>
              <a:latin typeface="Spartan"/>
              <a:ea typeface="Spartan"/>
              <a:cs typeface="Spartan"/>
              <a:sym typeface="Spart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72f970c548_1_603"/>
          <p:cNvSpPr txBox="1">
            <a:spLocks noGrp="1"/>
          </p:cNvSpPr>
          <p:nvPr>
            <p:ph type="title"/>
          </p:nvPr>
        </p:nvSpPr>
        <p:spPr>
          <a:xfrm>
            <a:off x="5204975" y="151825"/>
            <a:ext cx="5441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latin typeface="Spartan"/>
                <a:ea typeface="Spartan"/>
                <a:cs typeface="Spartan"/>
                <a:sym typeface="Spartan"/>
              </a:rPr>
              <a:t>Webinar Outline</a:t>
            </a:r>
            <a:endParaRPr>
              <a:latin typeface="Spartan"/>
              <a:ea typeface="Spartan"/>
              <a:cs typeface="Spartan"/>
              <a:sym typeface="Spartan"/>
            </a:endParaRPr>
          </a:p>
        </p:txBody>
      </p:sp>
      <p:sp>
        <p:nvSpPr>
          <p:cNvPr id="114" name="Google Shape;114;g72f970c548_1_603"/>
          <p:cNvSpPr>
            <a:spLocks noGrp="1"/>
          </p:cNvSpPr>
          <p:nvPr>
            <p:ph type="dt" idx="10"/>
          </p:nvPr>
        </p:nvSpPr>
        <p:spPr>
          <a:xfrm>
            <a:off x="5051575" y="1211375"/>
            <a:ext cx="5835600" cy="4931400"/>
          </a:xfrm>
          <a:prstGeom prst="rect">
            <a:avLst/>
          </a:prstGeom>
          <a:noFill/>
          <a:ln>
            <a:noFill/>
          </a:ln>
        </p:spPr>
        <p:txBody>
          <a:bodyPr spcFirstLastPara="1" wrap="square" lIns="91425" tIns="45700" rIns="91425" bIns="45700" anchor="ctr" anchorCtr="0">
            <a:noAutofit/>
          </a:bodyPr>
          <a:lstStyle/>
          <a:p>
            <a:pPr marL="457200" lvl="0" indent="-381000" algn="l" rtl="0">
              <a:spcBef>
                <a:spcPts val="0"/>
              </a:spcBef>
              <a:spcAft>
                <a:spcPts val="0"/>
              </a:spcAft>
              <a:buClr>
                <a:srgbClr val="000000"/>
              </a:buClr>
              <a:buSzPts val="2400"/>
              <a:buChar char="●"/>
            </a:pPr>
            <a:r>
              <a:rPr lang="en-CA"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Accountable Spaces </a:t>
            </a:r>
            <a:endParaRPr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381000" algn="l" rtl="0">
              <a:spcBef>
                <a:spcPts val="0"/>
              </a:spcBef>
              <a:spcAft>
                <a:spcPts val="0"/>
              </a:spcAft>
              <a:buClr>
                <a:srgbClr val="000000"/>
              </a:buClr>
              <a:buSzPts val="2400"/>
              <a:buChar char="●"/>
            </a:pPr>
            <a:r>
              <a:rPr lang="en-CA"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Poll</a:t>
            </a:r>
            <a:endParaRPr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457200" lvl="0" indent="-381000" algn="l" rtl="0">
              <a:spcBef>
                <a:spcPts val="0"/>
              </a:spcBef>
              <a:spcAft>
                <a:spcPts val="0"/>
              </a:spcAft>
              <a:buClr>
                <a:srgbClr val="000000"/>
              </a:buClr>
              <a:buSzPts val="2400"/>
              <a:buChar char="●"/>
            </a:pPr>
            <a:r>
              <a:rPr lang="en-CA"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COVID-19 &amp; human rights </a:t>
            </a:r>
            <a:endParaRPr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457200" lvl="0" indent="-381000" algn="l" rtl="0">
              <a:spcBef>
                <a:spcPts val="0"/>
              </a:spcBef>
              <a:spcAft>
                <a:spcPts val="0"/>
              </a:spcAft>
              <a:buClr>
                <a:srgbClr val="000000"/>
              </a:buClr>
              <a:buSzPts val="2400"/>
              <a:buChar char="●"/>
            </a:pPr>
            <a:r>
              <a:rPr lang="en-CA"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Key terms &amp; survey findings</a:t>
            </a:r>
            <a:endParaRPr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457200" lvl="0" indent="-381000" algn="l" rtl="0">
              <a:spcBef>
                <a:spcPts val="0"/>
              </a:spcBef>
              <a:spcAft>
                <a:spcPts val="0"/>
              </a:spcAft>
              <a:buClr>
                <a:srgbClr val="000000"/>
              </a:buClr>
              <a:buSzPts val="2400"/>
              <a:buChar char="●"/>
            </a:pPr>
            <a:r>
              <a:rPr lang="en-CA"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Racism and health</a:t>
            </a:r>
            <a:endParaRPr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457200" lvl="0" indent="-381000" algn="l" rtl="0">
              <a:spcBef>
                <a:spcPts val="0"/>
              </a:spcBef>
              <a:spcAft>
                <a:spcPts val="0"/>
              </a:spcAft>
              <a:buClr>
                <a:srgbClr val="000000"/>
              </a:buClr>
              <a:buSzPts val="2400"/>
              <a:buChar char="●"/>
            </a:pPr>
            <a:r>
              <a:rPr lang="en-CA"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Self-care and Community-care during the COVID-19</a:t>
            </a:r>
            <a:endParaRPr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endParaRPr>
          </a:p>
          <a:p>
            <a:pPr marL="457200" lvl="0" indent="-381000" algn="l" rtl="0">
              <a:spcBef>
                <a:spcPts val="0"/>
              </a:spcBef>
              <a:spcAft>
                <a:spcPts val="0"/>
              </a:spcAft>
              <a:buClr>
                <a:srgbClr val="000000"/>
              </a:buClr>
              <a:buSzPts val="2400"/>
              <a:buChar char="●"/>
            </a:pPr>
            <a:r>
              <a:rPr lang="en-CA"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Mindfulness activity</a:t>
            </a:r>
            <a:endParaRPr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endParaRPr>
          </a:p>
          <a:p>
            <a:pPr marL="457200" lvl="0" indent="-381000" algn="l" rtl="0">
              <a:spcBef>
                <a:spcPts val="0"/>
              </a:spcBef>
              <a:spcAft>
                <a:spcPts val="0"/>
              </a:spcAft>
              <a:buClr>
                <a:srgbClr val="000000"/>
              </a:buClr>
              <a:buSzPts val="2400"/>
              <a:buChar char="●"/>
            </a:pPr>
            <a:r>
              <a:rPr lang="en-CA" sz="24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Closing Poll</a:t>
            </a:r>
            <a:endParaRPr sz="2400">
              <a:solidFill>
                <a:srgbClr val="000000"/>
              </a:solidFill>
            </a:endParaRPr>
          </a:p>
          <a:p>
            <a:pPr marL="457200" lvl="0" indent="-381000" algn="l" rtl="0">
              <a:spcBef>
                <a:spcPts val="0"/>
              </a:spcBef>
              <a:spcAft>
                <a:spcPts val="0"/>
              </a:spcAft>
              <a:buClr>
                <a:srgbClr val="000000"/>
              </a:buClr>
              <a:buSzPts val="2400"/>
              <a:buChar char="●"/>
            </a:pPr>
            <a:r>
              <a:rPr lang="en-CA" sz="2400">
                <a:solidFill>
                  <a:srgbClr val="000000"/>
                </a:solidFill>
              </a:rPr>
              <a:t>Questions?</a:t>
            </a:r>
            <a:endParaRPr sz="2400">
              <a:solidFill>
                <a:srgbClr val="000000"/>
              </a:solidFill>
            </a:endParaRPr>
          </a:p>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endParaRPr sz="1200">
              <a:solidFill>
                <a:srgbClr val="000000"/>
              </a:solidFill>
            </a:endParaRPr>
          </a:p>
        </p:txBody>
      </p:sp>
      <p:pic>
        <p:nvPicPr>
          <p:cNvPr id="115" name="Google Shape;115;g72f970c548_1_603"/>
          <p:cNvPicPr preferRelativeResize="0"/>
          <p:nvPr/>
        </p:nvPicPr>
        <p:blipFill>
          <a:blip r:embed="rId3">
            <a:alphaModFix/>
          </a:blip>
          <a:stretch>
            <a:fillRect/>
          </a:stretch>
        </p:blipFill>
        <p:spPr>
          <a:xfrm>
            <a:off x="0" y="-1"/>
            <a:ext cx="4718326" cy="7077479"/>
          </a:xfrm>
          <a:prstGeom prst="rect">
            <a:avLst/>
          </a:prstGeom>
          <a:noFill/>
          <a:ln>
            <a:noFill/>
          </a:ln>
        </p:spPr>
      </p:pic>
      <p:sp>
        <p:nvSpPr>
          <p:cNvPr id="116" name="Google Shape;116;g72f970c548_1_603"/>
          <p:cNvSpPr txBox="1"/>
          <p:nvPr/>
        </p:nvSpPr>
        <p:spPr>
          <a:xfrm>
            <a:off x="4917025" y="6006475"/>
            <a:ext cx="3773700" cy="6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200">
                <a:latin typeface="Spartan"/>
                <a:ea typeface="Spartan"/>
                <a:cs typeface="Spartan"/>
                <a:sym typeface="Spartan"/>
              </a:rPr>
              <a:t>Photo by Mathew Krizmanich on Unsplash</a:t>
            </a:r>
            <a:endParaRPr sz="1200">
              <a:latin typeface="Spartan"/>
              <a:ea typeface="Spartan"/>
              <a:cs typeface="Spartan"/>
              <a:sym typeface="Spart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82f752b61b_0_24"/>
          <p:cNvSpPr txBox="1">
            <a:spLocks noGrp="1"/>
          </p:cNvSpPr>
          <p:nvPr>
            <p:ph type="title"/>
          </p:nvPr>
        </p:nvSpPr>
        <p:spPr>
          <a:xfrm>
            <a:off x="584000" y="250713"/>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Accountable Spaces</a:t>
            </a:r>
            <a:endParaRPr/>
          </a:p>
        </p:txBody>
      </p:sp>
      <p:sp>
        <p:nvSpPr>
          <p:cNvPr id="123" name="Google Shape;123;g82f752b61b_0_24"/>
          <p:cNvSpPr txBox="1"/>
          <p:nvPr/>
        </p:nvSpPr>
        <p:spPr>
          <a:xfrm>
            <a:off x="2581952" y="2049668"/>
            <a:ext cx="3295500" cy="1850400"/>
          </a:xfrm>
          <a:prstGeom prst="rect">
            <a:avLst/>
          </a:prstGeom>
          <a:noFill/>
          <a:ln>
            <a:noFill/>
          </a:ln>
          <a:effectLst>
            <a:outerShdw blurRad="42863" dist="9525" dir="5400000" algn="bl" rotWithShape="0">
              <a:srgbClr val="1A1135">
                <a:alpha val="20000"/>
              </a:srgbClr>
            </a:outerShdw>
          </a:effectLst>
        </p:spPr>
        <p:txBody>
          <a:bodyPr spcFirstLastPara="1" wrap="square" lIns="0" tIns="0" rIns="0" bIns="0" anchor="t" anchorCtr="0">
            <a:noAutofit/>
          </a:bodyPr>
          <a:lstStyle/>
          <a:p>
            <a:pPr marL="0" lvl="0" indent="0" algn="l" rtl="0">
              <a:lnSpc>
                <a:spcPct val="115000"/>
              </a:lnSpc>
              <a:spcBef>
                <a:spcPts val="600"/>
              </a:spcBef>
              <a:spcAft>
                <a:spcPts val="0"/>
              </a:spcAft>
              <a:buNone/>
            </a:pPr>
            <a:r>
              <a:rPr lang="en-CA" sz="1800" b="1">
                <a:latin typeface="Spartan"/>
                <a:ea typeface="Spartan"/>
                <a:cs typeface="Spartan"/>
                <a:sym typeface="Spartan"/>
              </a:rPr>
              <a:t>Respect</a:t>
            </a:r>
            <a:r>
              <a:rPr lang="en-CA" sz="1800" b="1">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 the space and others </a:t>
            </a:r>
            <a:endParaRPr sz="1800" b="1">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endParaRPr>
          </a:p>
          <a:p>
            <a:pPr marL="0" lvl="0" indent="0" algn="l" rtl="0">
              <a:lnSpc>
                <a:spcPct val="115000"/>
              </a:lnSpc>
              <a:spcBef>
                <a:spcPts val="600"/>
              </a:spcBef>
              <a:spcAft>
                <a:spcPts val="0"/>
              </a:spcAft>
              <a:buNone/>
            </a:pPr>
            <a:r>
              <a:rPr lang="en-CA" sz="1200">
                <a:latin typeface="Spartan"/>
                <a:ea typeface="Spartan"/>
                <a:cs typeface="Spartan"/>
                <a:sym typeface="Spartan"/>
              </a:rPr>
              <a:t>Acknowledge that this is a safe space for participants</a:t>
            </a:r>
            <a:endParaRPr sz="1200">
              <a:latin typeface="Spartan"/>
              <a:ea typeface="Spartan"/>
              <a:cs typeface="Spartan"/>
              <a:sym typeface="Spartan"/>
            </a:endParaRPr>
          </a:p>
          <a:p>
            <a:pPr marL="0" lvl="0" indent="0" algn="l" rtl="0">
              <a:lnSpc>
                <a:spcPct val="115000"/>
              </a:lnSpc>
              <a:spcBef>
                <a:spcPts val="600"/>
              </a:spcBef>
              <a:spcAft>
                <a:spcPts val="0"/>
              </a:spcAft>
              <a:buNone/>
            </a:pPr>
            <a:endParaRPr sz="1200">
              <a:latin typeface="Spartan"/>
              <a:ea typeface="Spartan"/>
              <a:cs typeface="Spartan"/>
              <a:sym typeface="Spartan"/>
            </a:endParaRPr>
          </a:p>
        </p:txBody>
      </p:sp>
      <p:sp>
        <p:nvSpPr>
          <p:cNvPr id="124" name="Google Shape;124;g82f752b61b_0_24"/>
          <p:cNvSpPr txBox="1"/>
          <p:nvPr/>
        </p:nvSpPr>
        <p:spPr>
          <a:xfrm>
            <a:off x="6029838" y="2049675"/>
            <a:ext cx="3580200" cy="1047000"/>
          </a:xfrm>
          <a:prstGeom prst="rect">
            <a:avLst/>
          </a:prstGeom>
          <a:noFill/>
          <a:ln>
            <a:noFill/>
          </a:ln>
          <a:effectLst>
            <a:outerShdw blurRad="42863" dist="9525" dir="5400000" algn="bl" rotWithShape="0">
              <a:srgbClr val="1A1135">
                <a:alpha val="20000"/>
              </a:srgbClr>
            </a:outerShdw>
          </a:effectLst>
        </p:spPr>
        <p:txBody>
          <a:bodyPr spcFirstLastPara="1" wrap="square" lIns="0" tIns="0" rIns="0" bIns="0" anchor="t" anchorCtr="0">
            <a:noAutofit/>
          </a:bodyPr>
          <a:lstStyle/>
          <a:p>
            <a:pPr marL="0" lvl="0" indent="0" algn="l" rtl="0">
              <a:lnSpc>
                <a:spcPct val="115000"/>
              </a:lnSpc>
              <a:spcBef>
                <a:spcPts val="600"/>
              </a:spcBef>
              <a:spcAft>
                <a:spcPts val="0"/>
              </a:spcAft>
              <a:buNone/>
            </a:pPr>
            <a:r>
              <a:rPr lang="en-CA" sz="1800" b="1">
                <a:latin typeface="Spartan"/>
                <a:ea typeface="Spartan"/>
                <a:cs typeface="Spartan"/>
                <a:sym typeface="Spartan"/>
              </a:rPr>
              <a:t>Individuals experience racism in different ways</a:t>
            </a:r>
            <a:endParaRPr sz="2200" b="1">
              <a:latin typeface="Spartan"/>
              <a:ea typeface="Spartan"/>
              <a:cs typeface="Spartan"/>
              <a:sym typeface="Spartan"/>
            </a:endParaRPr>
          </a:p>
          <a:p>
            <a:pPr marL="0" lvl="0" indent="0" algn="l" rtl="0">
              <a:lnSpc>
                <a:spcPct val="115000"/>
              </a:lnSpc>
              <a:spcBef>
                <a:spcPts val="600"/>
              </a:spcBef>
              <a:spcAft>
                <a:spcPts val="0"/>
              </a:spcAft>
              <a:buNone/>
            </a:pPr>
            <a:r>
              <a:rPr lang="en-CA" sz="1200">
                <a:latin typeface="Spartan"/>
                <a:ea typeface="Spartan"/>
                <a:cs typeface="Spartan"/>
                <a:sym typeface="Spartan"/>
              </a:rPr>
              <a:t>Recognize that each experience and viewpoint is valid even if they differ. Consider that you do not need to agree with a perspective in order to understand it.</a:t>
            </a:r>
            <a:endParaRPr sz="1200">
              <a:latin typeface="Spartan"/>
              <a:ea typeface="Spartan"/>
              <a:cs typeface="Spartan"/>
              <a:sym typeface="Spartan"/>
            </a:endParaRPr>
          </a:p>
          <a:p>
            <a:pPr marL="0" lvl="0" indent="0" algn="l" rtl="0">
              <a:lnSpc>
                <a:spcPct val="115000"/>
              </a:lnSpc>
              <a:spcBef>
                <a:spcPts val="600"/>
              </a:spcBef>
              <a:spcAft>
                <a:spcPts val="0"/>
              </a:spcAft>
              <a:buNone/>
            </a:pPr>
            <a:endParaRPr>
              <a:latin typeface="Spartan"/>
              <a:ea typeface="Spartan"/>
              <a:cs typeface="Spartan"/>
              <a:sym typeface="Spartan"/>
            </a:endParaRPr>
          </a:p>
        </p:txBody>
      </p:sp>
      <p:sp>
        <p:nvSpPr>
          <p:cNvPr id="125" name="Google Shape;125;g82f752b61b_0_24"/>
          <p:cNvSpPr txBox="1"/>
          <p:nvPr/>
        </p:nvSpPr>
        <p:spPr>
          <a:xfrm>
            <a:off x="488990" y="4600481"/>
            <a:ext cx="3295500" cy="1850400"/>
          </a:xfrm>
          <a:prstGeom prst="rect">
            <a:avLst/>
          </a:prstGeom>
          <a:noFill/>
          <a:ln>
            <a:noFill/>
          </a:ln>
          <a:effectLst>
            <a:outerShdw blurRad="42863" dist="9525" dir="5400000" algn="bl" rotWithShape="0">
              <a:srgbClr val="1A1135">
                <a:alpha val="20000"/>
              </a:srgbClr>
            </a:outerShdw>
          </a:effectLst>
        </p:spPr>
        <p:txBody>
          <a:bodyPr spcFirstLastPara="1" wrap="square" lIns="0" tIns="0" rIns="0" bIns="0" anchor="t" anchorCtr="0">
            <a:noAutofit/>
          </a:bodyPr>
          <a:lstStyle/>
          <a:p>
            <a:pPr marL="0" lvl="0" indent="0" algn="l" rtl="0">
              <a:lnSpc>
                <a:spcPct val="115000"/>
              </a:lnSpc>
              <a:spcBef>
                <a:spcPts val="600"/>
              </a:spcBef>
              <a:spcAft>
                <a:spcPts val="0"/>
              </a:spcAft>
              <a:buNone/>
            </a:pPr>
            <a:r>
              <a:rPr lang="en-CA" sz="1800" b="1">
                <a:latin typeface="Spartan"/>
                <a:ea typeface="Spartan"/>
                <a:cs typeface="Spartan"/>
                <a:sym typeface="Spartan"/>
              </a:rPr>
              <a:t>Power and privilege</a:t>
            </a:r>
            <a:r>
              <a:rPr lang="en-CA" sz="2200" b="1">
                <a:latin typeface="Spartan"/>
                <a:ea typeface="Spartan"/>
                <a:cs typeface="Spartan"/>
                <a:sym typeface="Spartan"/>
              </a:rPr>
              <a:t> </a:t>
            </a:r>
            <a:endParaRPr sz="2200" b="1">
              <a:latin typeface="Spartan"/>
              <a:ea typeface="Spartan"/>
              <a:cs typeface="Spartan"/>
              <a:sym typeface="Spartan"/>
            </a:endParaRPr>
          </a:p>
          <a:p>
            <a:pPr marL="0" lvl="0" indent="0" algn="l" rtl="0">
              <a:lnSpc>
                <a:spcPct val="115000"/>
              </a:lnSpc>
              <a:spcBef>
                <a:spcPts val="600"/>
              </a:spcBef>
              <a:spcAft>
                <a:spcPts val="0"/>
              </a:spcAft>
              <a:buNone/>
            </a:pPr>
            <a:r>
              <a:rPr lang="en-CA" sz="1200">
                <a:latin typeface="Spartan"/>
                <a:ea typeface="Spartan"/>
                <a:cs typeface="Spartan"/>
                <a:sym typeface="Spartan"/>
              </a:rPr>
              <a:t>Examine your own privilege and be aware of potential power dynamics that you might contribute to within this space.</a:t>
            </a:r>
            <a:endParaRPr sz="1200">
              <a:latin typeface="Spartan"/>
              <a:ea typeface="Spartan"/>
              <a:cs typeface="Spartan"/>
              <a:sym typeface="Spartan"/>
            </a:endParaRPr>
          </a:p>
          <a:p>
            <a:pPr marL="0" lvl="0" indent="0" algn="l" rtl="0">
              <a:lnSpc>
                <a:spcPct val="115000"/>
              </a:lnSpc>
              <a:spcBef>
                <a:spcPts val="600"/>
              </a:spcBef>
              <a:spcAft>
                <a:spcPts val="0"/>
              </a:spcAft>
              <a:buNone/>
            </a:pPr>
            <a:endParaRPr sz="1200">
              <a:latin typeface="Spartan"/>
              <a:ea typeface="Spartan"/>
              <a:cs typeface="Spartan"/>
              <a:sym typeface="Spartan"/>
            </a:endParaRPr>
          </a:p>
        </p:txBody>
      </p:sp>
      <p:sp>
        <p:nvSpPr>
          <p:cNvPr id="126" name="Google Shape;126;g82f752b61b_0_24"/>
          <p:cNvSpPr txBox="1"/>
          <p:nvPr/>
        </p:nvSpPr>
        <p:spPr>
          <a:xfrm>
            <a:off x="4221691" y="4600481"/>
            <a:ext cx="3295500" cy="1850400"/>
          </a:xfrm>
          <a:prstGeom prst="rect">
            <a:avLst/>
          </a:prstGeom>
          <a:noFill/>
          <a:ln>
            <a:noFill/>
          </a:ln>
          <a:effectLst>
            <a:outerShdw blurRad="42863" dist="9525" dir="5400000" algn="bl" rotWithShape="0">
              <a:srgbClr val="1A1135">
                <a:alpha val="20000"/>
              </a:srgbClr>
            </a:outerShdw>
          </a:effectLst>
        </p:spPr>
        <p:txBody>
          <a:bodyPr spcFirstLastPara="1" wrap="square" lIns="0" tIns="0" rIns="0" bIns="0" anchor="t" anchorCtr="0">
            <a:noAutofit/>
          </a:bodyPr>
          <a:lstStyle/>
          <a:p>
            <a:pPr marL="0" lvl="0" indent="0" algn="l" rtl="0">
              <a:lnSpc>
                <a:spcPct val="115000"/>
              </a:lnSpc>
              <a:spcBef>
                <a:spcPts val="600"/>
              </a:spcBef>
              <a:spcAft>
                <a:spcPts val="0"/>
              </a:spcAft>
              <a:buNone/>
            </a:pPr>
            <a:r>
              <a:rPr lang="en-CA" sz="1800" b="1">
                <a:latin typeface="Spartan"/>
                <a:ea typeface="Spartan"/>
                <a:cs typeface="Spartan"/>
                <a:sym typeface="Spartan"/>
              </a:rPr>
              <a:t>A place of learning &amp; self reflection</a:t>
            </a:r>
            <a:endParaRPr sz="1800" b="1">
              <a:latin typeface="Spartan"/>
              <a:ea typeface="Spartan"/>
              <a:cs typeface="Spartan"/>
              <a:sym typeface="Spartan"/>
            </a:endParaRPr>
          </a:p>
          <a:p>
            <a:pPr marL="0" lvl="0" indent="0" algn="l" rtl="0">
              <a:lnSpc>
                <a:spcPct val="115000"/>
              </a:lnSpc>
              <a:spcBef>
                <a:spcPts val="600"/>
              </a:spcBef>
              <a:spcAft>
                <a:spcPts val="0"/>
              </a:spcAft>
              <a:buNone/>
            </a:pPr>
            <a:r>
              <a:rPr lang="en-CA" sz="1200">
                <a:latin typeface="Spartan"/>
                <a:ea typeface="Spartan"/>
                <a:cs typeface="Spartan"/>
                <a:sym typeface="Spartan"/>
              </a:rPr>
              <a:t>Recognize that we are all in a place of learning. </a:t>
            </a:r>
            <a:endParaRPr sz="1200">
              <a:latin typeface="Spartan"/>
              <a:ea typeface="Spartan"/>
              <a:cs typeface="Spartan"/>
              <a:sym typeface="Spartan"/>
            </a:endParaRPr>
          </a:p>
          <a:p>
            <a:pPr marL="0" lvl="0" indent="0" algn="l" rtl="0">
              <a:lnSpc>
                <a:spcPct val="115000"/>
              </a:lnSpc>
              <a:spcBef>
                <a:spcPts val="600"/>
              </a:spcBef>
              <a:spcAft>
                <a:spcPts val="0"/>
              </a:spcAft>
              <a:buNone/>
            </a:pPr>
            <a:endParaRPr sz="1200">
              <a:latin typeface="Spartan"/>
              <a:ea typeface="Spartan"/>
              <a:cs typeface="Spartan"/>
              <a:sym typeface="Spartan"/>
            </a:endParaRPr>
          </a:p>
        </p:txBody>
      </p:sp>
      <p:sp>
        <p:nvSpPr>
          <p:cNvPr id="127" name="Google Shape;127;g82f752b61b_0_24"/>
          <p:cNvSpPr txBox="1"/>
          <p:nvPr/>
        </p:nvSpPr>
        <p:spPr>
          <a:xfrm>
            <a:off x="7954393" y="4600481"/>
            <a:ext cx="3295500" cy="1850400"/>
          </a:xfrm>
          <a:prstGeom prst="rect">
            <a:avLst/>
          </a:prstGeom>
          <a:noFill/>
          <a:ln>
            <a:noFill/>
          </a:ln>
          <a:effectLst>
            <a:outerShdw blurRad="42863" dist="9525" dir="5400000" algn="bl" rotWithShape="0">
              <a:srgbClr val="1A1135">
                <a:alpha val="20000"/>
              </a:srgbClr>
            </a:outerShdw>
          </a:effectLst>
        </p:spPr>
        <p:txBody>
          <a:bodyPr spcFirstLastPara="1" wrap="square" lIns="0" tIns="0" rIns="0" bIns="0" anchor="t" anchorCtr="0">
            <a:noAutofit/>
          </a:bodyPr>
          <a:lstStyle/>
          <a:p>
            <a:pPr marL="0" lvl="0" indent="0" algn="l" rtl="0">
              <a:lnSpc>
                <a:spcPct val="115000"/>
              </a:lnSpc>
              <a:spcBef>
                <a:spcPts val="600"/>
              </a:spcBef>
              <a:spcAft>
                <a:spcPts val="0"/>
              </a:spcAft>
              <a:buNone/>
            </a:pPr>
            <a:r>
              <a:rPr lang="en-CA" sz="1800" b="1">
                <a:latin typeface="Spartan"/>
                <a:ea typeface="Spartan"/>
                <a:cs typeface="Spartan"/>
                <a:sym typeface="Spartan"/>
              </a:rPr>
              <a:t>Take care of yourself</a:t>
            </a:r>
            <a:endParaRPr sz="1800" b="1">
              <a:latin typeface="Spartan"/>
              <a:ea typeface="Spartan"/>
              <a:cs typeface="Spartan"/>
              <a:sym typeface="Spartan"/>
            </a:endParaRPr>
          </a:p>
          <a:p>
            <a:pPr marL="0" lvl="0" indent="0" algn="l" rtl="0">
              <a:lnSpc>
                <a:spcPct val="115000"/>
              </a:lnSpc>
              <a:spcBef>
                <a:spcPts val="600"/>
              </a:spcBef>
              <a:spcAft>
                <a:spcPts val="0"/>
              </a:spcAft>
              <a:buNone/>
            </a:pPr>
            <a:r>
              <a:rPr lang="en-CA" sz="1200">
                <a:latin typeface="Spartan"/>
                <a:ea typeface="Spartan"/>
                <a:cs typeface="Spartan"/>
                <a:sym typeface="Spartan"/>
              </a:rPr>
              <a:t>Think of someone you trust whom you can debrief with and plan to contact them.</a:t>
            </a:r>
            <a:r>
              <a:rPr lang="en-CA">
                <a:latin typeface="Spartan"/>
                <a:ea typeface="Spartan"/>
                <a:cs typeface="Spartan"/>
                <a:sym typeface="Spartan"/>
              </a:rPr>
              <a:t> </a:t>
            </a:r>
            <a:endParaRPr>
              <a:latin typeface="Spartan"/>
              <a:ea typeface="Spartan"/>
              <a:cs typeface="Spartan"/>
              <a:sym typeface="Spartan"/>
            </a:endParaRPr>
          </a:p>
          <a:p>
            <a:pPr marL="0" lvl="0" indent="0" algn="l" rtl="0">
              <a:lnSpc>
                <a:spcPct val="115000"/>
              </a:lnSpc>
              <a:spcBef>
                <a:spcPts val="600"/>
              </a:spcBef>
              <a:spcAft>
                <a:spcPts val="0"/>
              </a:spcAft>
              <a:buNone/>
            </a:pPr>
            <a:endParaRPr sz="1200">
              <a:latin typeface="Spartan"/>
              <a:ea typeface="Spartan"/>
              <a:cs typeface="Spartan"/>
              <a:sym typeface="Spartan"/>
            </a:endParaRPr>
          </a:p>
          <a:p>
            <a:pPr marL="0" lvl="0" indent="0" algn="l" rtl="0">
              <a:lnSpc>
                <a:spcPct val="115000"/>
              </a:lnSpc>
              <a:spcBef>
                <a:spcPts val="600"/>
              </a:spcBef>
              <a:spcAft>
                <a:spcPts val="0"/>
              </a:spcAft>
              <a:buNone/>
            </a:pPr>
            <a:endParaRPr sz="1200">
              <a:latin typeface="Spartan"/>
              <a:ea typeface="Spartan"/>
              <a:cs typeface="Spartan"/>
              <a:sym typeface="Spartan"/>
            </a:endParaRPr>
          </a:p>
        </p:txBody>
      </p:sp>
      <p:sp>
        <p:nvSpPr>
          <p:cNvPr id="128" name="Google Shape;128;g82f752b61b_0_24"/>
          <p:cNvSpPr/>
          <p:nvPr/>
        </p:nvSpPr>
        <p:spPr>
          <a:xfrm>
            <a:off x="6029857" y="1539642"/>
            <a:ext cx="431131" cy="519818"/>
          </a:xfrm>
          <a:custGeom>
            <a:avLst/>
            <a:gdLst/>
            <a:ahLst/>
            <a:cxnLst/>
            <a:rect l="l" t="t" r="r" b="b"/>
            <a:pathLst>
              <a:path w="16717" h="16790" extrusionOk="0">
                <a:moveTo>
                  <a:pt x="8687" y="511"/>
                </a:moveTo>
                <a:lnTo>
                  <a:pt x="9174" y="1046"/>
                </a:lnTo>
                <a:lnTo>
                  <a:pt x="9660" y="1606"/>
                </a:lnTo>
                <a:lnTo>
                  <a:pt x="10025" y="2068"/>
                </a:lnTo>
                <a:lnTo>
                  <a:pt x="10196" y="2312"/>
                </a:lnTo>
                <a:lnTo>
                  <a:pt x="10390" y="2531"/>
                </a:lnTo>
                <a:lnTo>
                  <a:pt x="10585" y="2701"/>
                </a:lnTo>
                <a:lnTo>
                  <a:pt x="10780" y="2871"/>
                </a:lnTo>
                <a:lnTo>
                  <a:pt x="11023" y="2969"/>
                </a:lnTo>
                <a:lnTo>
                  <a:pt x="11242" y="3042"/>
                </a:lnTo>
                <a:lnTo>
                  <a:pt x="11485" y="3066"/>
                </a:lnTo>
                <a:lnTo>
                  <a:pt x="11729" y="3042"/>
                </a:lnTo>
                <a:lnTo>
                  <a:pt x="11972" y="2969"/>
                </a:lnTo>
                <a:lnTo>
                  <a:pt x="12215" y="2847"/>
                </a:lnTo>
                <a:lnTo>
                  <a:pt x="12337" y="2750"/>
                </a:lnTo>
                <a:lnTo>
                  <a:pt x="12434" y="2652"/>
                </a:lnTo>
                <a:lnTo>
                  <a:pt x="12605" y="2433"/>
                </a:lnTo>
                <a:lnTo>
                  <a:pt x="12726" y="2190"/>
                </a:lnTo>
                <a:lnTo>
                  <a:pt x="12824" y="1922"/>
                </a:lnTo>
                <a:lnTo>
                  <a:pt x="12921" y="1679"/>
                </a:lnTo>
                <a:lnTo>
                  <a:pt x="13043" y="1411"/>
                </a:lnTo>
                <a:lnTo>
                  <a:pt x="13164" y="1168"/>
                </a:lnTo>
                <a:lnTo>
                  <a:pt x="13335" y="973"/>
                </a:lnTo>
                <a:lnTo>
                  <a:pt x="13456" y="852"/>
                </a:lnTo>
                <a:lnTo>
                  <a:pt x="13602" y="779"/>
                </a:lnTo>
                <a:lnTo>
                  <a:pt x="13724" y="706"/>
                </a:lnTo>
                <a:lnTo>
                  <a:pt x="13870" y="657"/>
                </a:lnTo>
                <a:lnTo>
                  <a:pt x="13991" y="608"/>
                </a:lnTo>
                <a:lnTo>
                  <a:pt x="14137" y="584"/>
                </a:lnTo>
                <a:lnTo>
                  <a:pt x="14283" y="584"/>
                </a:lnTo>
                <a:lnTo>
                  <a:pt x="14429" y="608"/>
                </a:lnTo>
                <a:lnTo>
                  <a:pt x="14721" y="681"/>
                </a:lnTo>
                <a:lnTo>
                  <a:pt x="14989" y="779"/>
                </a:lnTo>
                <a:lnTo>
                  <a:pt x="15232" y="949"/>
                </a:lnTo>
                <a:lnTo>
                  <a:pt x="15451" y="1119"/>
                </a:lnTo>
                <a:lnTo>
                  <a:pt x="15403" y="1168"/>
                </a:lnTo>
                <a:lnTo>
                  <a:pt x="15354" y="1217"/>
                </a:lnTo>
                <a:lnTo>
                  <a:pt x="15354" y="1265"/>
                </a:lnTo>
                <a:lnTo>
                  <a:pt x="15354" y="1314"/>
                </a:lnTo>
                <a:lnTo>
                  <a:pt x="15403" y="1363"/>
                </a:lnTo>
                <a:lnTo>
                  <a:pt x="15646" y="1363"/>
                </a:lnTo>
                <a:lnTo>
                  <a:pt x="15670" y="1387"/>
                </a:lnTo>
                <a:lnTo>
                  <a:pt x="15768" y="1533"/>
                </a:lnTo>
                <a:lnTo>
                  <a:pt x="15646" y="1557"/>
                </a:lnTo>
                <a:lnTo>
                  <a:pt x="15500" y="1606"/>
                </a:lnTo>
                <a:lnTo>
                  <a:pt x="15427" y="1630"/>
                </a:lnTo>
                <a:lnTo>
                  <a:pt x="15378" y="1703"/>
                </a:lnTo>
                <a:lnTo>
                  <a:pt x="15354" y="1752"/>
                </a:lnTo>
                <a:lnTo>
                  <a:pt x="15378" y="1801"/>
                </a:lnTo>
                <a:lnTo>
                  <a:pt x="15451" y="1825"/>
                </a:lnTo>
                <a:lnTo>
                  <a:pt x="15500" y="1849"/>
                </a:lnTo>
                <a:lnTo>
                  <a:pt x="15646" y="1874"/>
                </a:lnTo>
                <a:lnTo>
                  <a:pt x="15914" y="1874"/>
                </a:lnTo>
                <a:lnTo>
                  <a:pt x="16011" y="2068"/>
                </a:lnTo>
                <a:lnTo>
                  <a:pt x="15841" y="2044"/>
                </a:lnTo>
                <a:lnTo>
                  <a:pt x="15695" y="2044"/>
                </a:lnTo>
                <a:lnTo>
                  <a:pt x="15573" y="2068"/>
                </a:lnTo>
                <a:lnTo>
                  <a:pt x="15451" y="2141"/>
                </a:lnTo>
                <a:lnTo>
                  <a:pt x="15427" y="2141"/>
                </a:lnTo>
                <a:lnTo>
                  <a:pt x="15451" y="2166"/>
                </a:lnTo>
                <a:lnTo>
                  <a:pt x="15500" y="2239"/>
                </a:lnTo>
                <a:lnTo>
                  <a:pt x="15573" y="2287"/>
                </a:lnTo>
                <a:lnTo>
                  <a:pt x="15743" y="2360"/>
                </a:lnTo>
                <a:lnTo>
                  <a:pt x="16084" y="2458"/>
                </a:lnTo>
                <a:lnTo>
                  <a:pt x="16084" y="2652"/>
                </a:lnTo>
                <a:lnTo>
                  <a:pt x="16060" y="2823"/>
                </a:lnTo>
                <a:lnTo>
                  <a:pt x="15646" y="2725"/>
                </a:lnTo>
                <a:lnTo>
                  <a:pt x="15427" y="2652"/>
                </a:lnTo>
                <a:lnTo>
                  <a:pt x="15330" y="2628"/>
                </a:lnTo>
                <a:lnTo>
                  <a:pt x="15184" y="2628"/>
                </a:lnTo>
                <a:lnTo>
                  <a:pt x="15184" y="2652"/>
                </a:lnTo>
                <a:lnTo>
                  <a:pt x="15281" y="2750"/>
                </a:lnTo>
                <a:lnTo>
                  <a:pt x="15378" y="2847"/>
                </a:lnTo>
                <a:lnTo>
                  <a:pt x="15622" y="2993"/>
                </a:lnTo>
                <a:lnTo>
                  <a:pt x="15768" y="3090"/>
                </a:lnTo>
                <a:lnTo>
                  <a:pt x="15962" y="3139"/>
                </a:lnTo>
                <a:lnTo>
                  <a:pt x="15841" y="3309"/>
                </a:lnTo>
                <a:lnTo>
                  <a:pt x="15768" y="3407"/>
                </a:lnTo>
                <a:lnTo>
                  <a:pt x="15670" y="3334"/>
                </a:lnTo>
                <a:lnTo>
                  <a:pt x="15573" y="3285"/>
                </a:lnTo>
                <a:lnTo>
                  <a:pt x="15378" y="3212"/>
                </a:lnTo>
                <a:lnTo>
                  <a:pt x="14989" y="3017"/>
                </a:lnTo>
                <a:lnTo>
                  <a:pt x="14794" y="2944"/>
                </a:lnTo>
                <a:lnTo>
                  <a:pt x="14600" y="2896"/>
                </a:lnTo>
                <a:lnTo>
                  <a:pt x="14575" y="2896"/>
                </a:lnTo>
                <a:lnTo>
                  <a:pt x="14575" y="2920"/>
                </a:lnTo>
                <a:lnTo>
                  <a:pt x="14673" y="3090"/>
                </a:lnTo>
                <a:lnTo>
                  <a:pt x="14819" y="3236"/>
                </a:lnTo>
                <a:lnTo>
                  <a:pt x="14965" y="3358"/>
                </a:lnTo>
                <a:lnTo>
                  <a:pt x="15135" y="3455"/>
                </a:lnTo>
                <a:lnTo>
                  <a:pt x="15427" y="3626"/>
                </a:lnTo>
                <a:lnTo>
                  <a:pt x="15086" y="3747"/>
                </a:lnTo>
                <a:lnTo>
                  <a:pt x="14989" y="3674"/>
                </a:lnTo>
                <a:lnTo>
                  <a:pt x="14867" y="3650"/>
                </a:lnTo>
                <a:lnTo>
                  <a:pt x="14770" y="3601"/>
                </a:lnTo>
                <a:lnTo>
                  <a:pt x="14673" y="3528"/>
                </a:lnTo>
                <a:lnTo>
                  <a:pt x="14527" y="3407"/>
                </a:lnTo>
                <a:lnTo>
                  <a:pt x="14429" y="3358"/>
                </a:lnTo>
                <a:lnTo>
                  <a:pt x="14332" y="3334"/>
                </a:lnTo>
                <a:lnTo>
                  <a:pt x="14308" y="3334"/>
                </a:lnTo>
                <a:lnTo>
                  <a:pt x="14259" y="3358"/>
                </a:lnTo>
                <a:lnTo>
                  <a:pt x="14235" y="3431"/>
                </a:lnTo>
                <a:lnTo>
                  <a:pt x="14259" y="3528"/>
                </a:lnTo>
                <a:lnTo>
                  <a:pt x="14308" y="3650"/>
                </a:lnTo>
                <a:lnTo>
                  <a:pt x="14478" y="3845"/>
                </a:lnTo>
                <a:lnTo>
                  <a:pt x="14551" y="3918"/>
                </a:lnTo>
                <a:lnTo>
                  <a:pt x="14308" y="4015"/>
                </a:lnTo>
                <a:lnTo>
                  <a:pt x="14186" y="3942"/>
                </a:lnTo>
                <a:lnTo>
                  <a:pt x="14064" y="3893"/>
                </a:lnTo>
                <a:lnTo>
                  <a:pt x="14016" y="3869"/>
                </a:lnTo>
                <a:lnTo>
                  <a:pt x="13943" y="3845"/>
                </a:lnTo>
                <a:lnTo>
                  <a:pt x="13918" y="3869"/>
                </a:lnTo>
                <a:lnTo>
                  <a:pt x="13894" y="3893"/>
                </a:lnTo>
                <a:lnTo>
                  <a:pt x="13894" y="3966"/>
                </a:lnTo>
                <a:lnTo>
                  <a:pt x="13918" y="4039"/>
                </a:lnTo>
                <a:lnTo>
                  <a:pt x="13991" y="4161"/>
                </a:lnTo>
                <a:lnTo>
                  <a:pt x="14040" y="4210"/>
                </a:lnTo>
                <a:lnTo>
                  <a:pt x="13967" y="4283"/>
                </a:lnTo>
                <a:lnTo>
                  <a:pt x="13870" y="4404"/>
                </a:lnTo>
                <a:lnTo>
                  <a:pt x="13845" y="4331"/>
                </a:lnTo>
                <a:lnTo>
                  <a:pt x="13797" y="4234"/>
                </a:lnTo>
                <a:lnTo>
                  <a:pt x="13724" y="4161"/>
                </a:lnTo>
                <a:lnTo>
                  <a:pt x="13651" y="4161"/>
                </a:lnTo>
                <a:lnTo>
                  <a:pt x="13626" y="4234"/>
                </a:lnTo>
                <a:lnTo>
                  <a:pt x="13602" y="4283"/>
                </a:lnTo>
                <a:lnTo>
                  <a:pt x="13602" y="4380"/>
                </a:lnTo>
                <a:lnTo>
                  <a:pt x="13602" y="4428"/>
                </a:lnTo>
                <a:lnTo>
                  <a:pt x="13675" y="4550"/>
                </a:lnTo>
                <a:lnTo>
                  <a:pt x="13748" y="4647"/>
                </a:lnTo>
                <a:lnTo>
                  <a:pt x="13699" y="4842"/>
                </a:lnTo>
                <a:lnTo>
                  <a:pt x="13675" y="5037"/>
                </a:lnTo>
                <a:lnTo>
                  <a:pt x="13699" y="5231"/>
                </a:lnTo>
                <a:lnTo>
                  <a:pt x="13724" y="5426"/>
                </a:lnTo>
                <a:lnTo>
                  <a:pt x="13797" y="5621"/>
                </a:lnTo>
                <a:lnTo>
                  <a:pt x="13870" y="5815"/>
                </a:lnTo>
                <a:lnTo>
                  <a:pt x="13967" y="5986"/>
                </a:lnTo>
                <a:lnTo>
                  <a:pt x="14089" y="6132"/>
                </a:lnTo>
                <a:lnTo>
                  <a:pt x="14308" y="6351"/>
                </a:lnTo>
                <a:lnTo>
                  <a:pt x="14527" y="6570"/>
                </a:lnTo>
                <a:lnTo>
                  <a:pt x="14746" y="6764"/>
                </a:lnTo>
                <a:lnTo>
                  <a:pt x="14965" y="6983"/>
                </a:lnTo>
                <a:lnTo>
                  <a:pt x="15597" y="7640"/>
                </a:lnTo>
                <a:lnTo>
                  <a:pt x="15914" y="7981"/>
                </a:lnTo>
                <a:lnTo>
                  <a:pt x="16254" y="8273"/>
                </a:lnTo>
                <a:lnTo>
                  <a:pt x="16279" y="8297"/>
                </a:lnTo>
                <a:lnTo>
                  <a:pt x="16230" y="8443"/>
                </a:lnTo>
                <a:lnTo>
                  <a:pt x="16133" y="8346"/>
                </a:lnTo>
                <a:lnTo>
                  <a:pt x="16035" y="8249"/>
                </a:lnTo>
                <a:lnTo>
                  <a:pt x="15768" y="8078"/>
                </a:lnTo>
                <a:lnTo>
                  <a:pt x="15573" y="7981"/>
                </a:lnTo>
                <a:lnTo>
                  <a:pt x="15378" y="7884"/>
                </a:lnTo>
                <a:lnTo>
                  <a:pt x="15159" y="7811"/>
                </a:lnTo>
                <a:lnTo>
                  <a:pt x="14940" y="7738"/>
                </a:lnTo>
                <a:lnTo>
                  <a:pt x="14892" y="7762"/>
                </a:lnTo>
                <a:lnTo>
                  <a:pt x="14892" y="7786"/>
                </a:lnTo>
                <a:lnTo>
                  <a:pt x="15013" y="7932"/>
                </a:lnTo>
                <a:lnTo>
                  <a:pt x="15159" y="8078"/>
                </a:lnTo>
                <a:lnTo>
                  <a:pt x="15476" y="8297"/>
                </a:lnTo>
                <a:lnTo>
                  <a:pt x="15695" y="8468"/>
                </a:lnTo>
                <a:lnTo>
                  <a:pt x="15889" y="8614"/>
                </a:lnTo>
                <a:lnTo>
                  <a:pt x="15987" y="8687"/>
                </a:lnTo>
                <a:lnTo>
                  <a:pt x="16060" y="8711"/>
                </a:lnTo>
                <a:lnTo>
                  <a:pt x="15865" y="9003"/>
                </a:lnTo>
                <a:lnTo>
                  <a:pt x="15816" y="9076"/>
                </a:lnTo>
                <a:lnTo>
                  <a:pt x="15816" y="9052"/>
                </a:lnTo>
                <a:lnTo>
                  <a:pt x="15768" y="8954"/>
                </a:lnTo>
                <a:lnTo>
                  <a:pt x="15695" y="8881"/>
                </a:lnTo>
                <a:lnTo>
                  <a:pt x="15597" y="8833"/>
                </a:lnTo>
                <a:lnTo>
                  <a:pt x="15524" y="8784"/>
                </a:lnTo>
                <a:lnTo>
                  <a:pt x="15135" y="8614"/>
                </a:lnTo>
                <a:lnTo>
                  <a:pt x="14916" y="8516"/>
                </a:lnTo>
                <a:lnTo>
                  <a:pt x="14721" y="8395"/>
                </a:lnTo>
                <a:lnTo>
                  <a:pt x="14527" y="8273"/>
                </a:lnTo>
                <a:lnTo>
                  <a:pt x="14332" y="8176"/>
                </a:lnTo>
                <a:lnTo>
                  <a:pt x="14283" y="8176"/>
                </a:lnTo>
                <a:lnTo>
                  <a:pt x="14283" y="8200"/>
                </a:lnTo>
                <a:lnTo>
                  <a:pt x="14259" y="8249"/>
                </a:lnTo>
                <a:lnTo>
                  <a:pt x="14308" y="8346"/>
                </a:lnTo>
                <a:lnTo>
                  <a:pt x="14356" y="8419"/>
                </a:lnTo>
                <a:lnTo>
                  <a:pt x="14527" y="8589"/>
                </a:lnTo>
                <a:lnTo>
                  <a:pt x="14721" y="8735"/>
                </a:lnTo>
                <a:lnTo>
                  <a:pt x="14892" y="8833"/>
                </a:lnTo>
                <a:lnTo>
                  <a:pt x="15086" y="8954"/>
                </a:lnTo>
                <a:lnTo>
                  <a:pt x="15305" y="9076"/>
                </a:lnTo>
                <a:lnTo>
                  <a:pt x="15427" y="9100"/>
                </a:lnTo>
                <a:lnTo>
                  <a:pt x="15549" y="9149"/>
                </a:lnTo>
                <a:lnTo>
                  <a:pt x="15743" y="9149"/>
                </a:lnTo>
                <a:lnTo>
                  <a:pt x="15768" y="9125"/>
                </a:lnTo>
                <a:lnTo>
                  <a:pt x="15451" y="9587"/>
                </a:lnTo>
                <a:lnTo>
                  <a:pt x="15330" y="9490"/>
                </a:lnTo>
                <a:lnTo>
                  <a:pt x="15208" y="9417"/>
                </a:lnTo>
                <a:lnTo>
                  <a:pt x="14965" y="9246"/>
                </a:lnTo>
                <a:lnTo>
                  <a:pt x="14746" y="9100"/>
                </a:lnTo>
                <a:lnTo>
                  <a:pt x="14502" y="8954"/>
                </a:lnTo>
                <a:lnTo>
                  <a:pt x="14381" y="8881"/>
                </a:lnTo>
                <a:lnTo>
                  <a:pt x="14235" y="8833"/>
                </a:lnTo>
                <a:lnTo>
                  <a:pt x="14113" y="8808"/>
                </a:lnTo>
                <a:lnTo>
                  <a:pt x="13991" y="8808"/>
                </a:lnTo>
                <a:lnTo>
                  <a:pt x="13943" y="8833"/>
                </a:lnTo>
                <a:lnTo>
                  <a:pt x="13943" y="8857"/>
                </a:lnTo>
                <a:lnTo>
                  <a:pt x="14016" y="8954"/>
                </a:lnTo>
                <a:lnTo>
                  <a:pt x="14089" y="9052"/>
                </a:lnTo>
                <a:lnTo>
                  <a:pt x="14283" y="9222"/>
                </a:lnTo>
                <a:lnTo>
                  <a:pt x="14673" y="9514"/>
                </a:lnTo>
                <a:lnTo>
                  <a:pt x="14916" y="9709"/>
                </a:lnTo>
                <a:lnTo>
                  <a:pt x="15062" y="9806"/>
                </a:lnTo>
                <a:lnTo>
                  <a:pt x="15208" y="9903"/>
                </a:lnTo>
                <a:lnTo>
                  <a:pt x="15086" y="10049"/>
                </a:lnTo>
                <a:lnTo>
                  <a:pt x="15013" y="10122"/>
                </a:lnTo>
                <a:lnTo>
                  <a:pt x="14843" y="10001"/>
                </a:lnTo>
                <a:lnTo>
                  <a:pt x="14721" y="9928"/>
                </a:lnTo>
                <a:lnTo>
                  <a:pt x="14405" y="9782"/>
                </a:lnTo>
                <a:lnTo>
                  <a:pt x="14089" y="9636"/>
                </a:lnTo>
                <a:lnTo>
                  <a:pt x="13943" y="9538"/>
                </a:lnTo>
                <a:lnTo>
                  <a:pt x="13797" y="9441"/>
                </a:lnTo>
                <a:lnTo>
                  <a:pt x="13699" y="9319"/>
                </a:lnTo>
                <a:lnTo>
                  <a:pt x="13626" y="9149"/>
                </a:lnTo>
                <a:lnTo>
                  <a:pt x="13578" y="9149"/>
                </a:lnTo>
                <a:lnTo>
                  <a:pt x="13554" y="9295"/>
                </a:lnTo>
                <a:lnTo>
                  <a:pt x="13578" y="9392"/>
                </a:lnTo>
                <a:lnTo>
                  <a:pt x="13602" y="9514"/>
                </a:lnTo>
                <a:lnTo>
                  <a:pt x="13651" y="9611"/>
                </a:lnTo>
                <a:lnTo>
                  <a:pt x="13724" y="9709"/>
                </a:lnTo>
                <a:lnTo>
                  <a:pt x="13797" y="9782"/>
                </a:lnTo>
                <a:lnTo>
                  <a:pt x="13991" y="9952"/>
                </a:lnTo>
                <a:lnTo>
                  <a:pt x="14283" y="10122"/>
                </a:lnTo>
                <a:lnTo>
                  <a:pt x="14600" y="10268"/>
                </a:lnTo>
                <a:lnTo>
                  <a:pt x="14746" y="10390"/>
                </a:lnTo>
                <a:lnTo>
                  <a:pt x="14551" y="10512"/>
                </a:lnTo>
                <a:lnTo>
                  <a:pt x="14356" y="10633"/>
                </a:lnTo>
                <a:lnTo>
                  <a:pt x="14259" y="10512"/>
                </a:lnTo>
                <a:lnTo>
                  <a:pt x="14137" y="10414"/>
                </a:lnTo>
                <a:lnTo>
                  <a:pt x="13894" y="10244"/>
                </a:lnTo>
                <a:lnTo>
                  <a:pt x="13724" y="10122"/>
                </a:lnTo>
                <a:lnTo>
                  <a:pt x="13578" y="9976"/>
                </a:lnTo>
                <a:lnTo>
                  <a:pt x="13456" y="9855"/>
                </a:lnTo>
                <a:lnTo>
                  <a:pt x="13408" y="9782"/>
                </a:lnTo>
                <a:lnTo>
                  <a:pt x="13359" y="9733"/>
                </a:lnTo>
                <a:lnTo>
                  <a:pt x="13310" y="9733"/>
                </a:lnTo>
                <a:lnTo>
                  <a:pt x="13286" y="9757"/>
                </a:lnTo>
                <a:lnTo>
                  <a:pt x="13262" y="9830"/>
                </a:lnTo>
                <a:lnTo>
                  <a:pt x="13262" y="9928"/>
                </a:lnTo>
                <a:lnTo>
                  <a:pt x="13262" y="10001"/>
                </a:lnTo>
                <a:lnTo>
                  <a:pt x="13310" y="10098"/>
                </a:lnTo>
                <a:lnTo>
                  <a:pt x="13408" y="10244"/>
                </a:lnTo>
                <a:lnTo>
                  <a:pt x="13529" y="10390"/>
                </a:lnTo>
                <a:lnTo>
                  <a:pt x="13699" y="10536"/>
                </a:lnTo>
                <a:lnTo>
                  <a:pt x="13894" y="10682"/>
                </a:lnTo>
                <a:lnTo>
                  <a:pt x="13991" y="10779"/>
                </a:lnTo>
                <a:lnTo>
                  <a:pt x="13894" y="10828"/>
                </a:lnTo>
                <a:lnTo>
                  <a:pt x="13578" y="10828"/>
                </a:lnTo>
                <a:lnTo>
                  <a:pt x="13505" y="10804"/>
                </a:lnTo>
                <a:lnTo>
                  <a:pt x="13335" y="10706"/>
                </a:lnTo>
                <a:lnTo>
                  <a:pt x="13213" y="10560"/>
                </a:lnTo>
                <a:lnTo>
                  <a:pt x="13116" y="10414"/>
                </a:lnTo>
                <a:lnTo>
                  <a:pt x="13018" y="10244"/>
                </a:lnTo>
                <a:lnTo>
                  <a:pt x="12872" y="9879"/>
                </a:lnTo>
                <a:lnTo>
                  <a:pt x="12775" y="9636"/>
                </a:lnTo>
                <a:lnTo>
                  <a:pt x="12653" y="9392"/>
                </a:lnTo>
                <a:lnTo>
                  <a:pt x="12532" y="9173"/>
                </a:lnTo>
                <a:lnTo>
                  <a:pt x="12386" y="8979"/>
                </a:lnTo>
                <a:lnTo>
                  <a:pt x="12215" y="8808"/>
                </a:lnTo>
                <a:lnTo>
                  <a:pt x="12021" y="8662"/>
                </a:lnTo>
                <a:lnTo>
                  <a:pt x="11777" y="8565"/>
                </a:lnTo>
                <a:lnTo>
                  <a:pt x="11510" y="8468"/>
                </a:lnTo>
                <a:lnTo>
                  <a:pt x="11218" y="8443"/>
                </a:lnTo>
                <a:lnTo>
                  <a:pt x="10926" y="8443"/>
                </a:lnTo>
                <a:lnTo>
                  <a:pt x="10634" y="8492"/>
                </a:lnTo>
                <a:lnTo>
                  <a:pt x="10366" y="8589"/>
                </a:lnTo>
                <a:lnTo>
                  <a:pt x="10098" y="8687"/>
                </a:lnTo>
                <a:lnTo>
                  <a:pt x="9855" y="8833"/>
                </a:lnTo>
                <a:lnTo>
                  <a:pt x="9612" y="9027"/>
                </a:lnTo>
                <a:lnTo>
                  <a:pt x="9393" y="9198"/>
                </a:lnTo>
                <a:lnTo>
                  <a:pt x="9198" y="9392"/>
                </a:lnTo>
                <a:lnTo>
                  <a:pt x="9028" y="9611"/>
                </a:lnTo>
                <a:lnTo>
                  <a:pt x="8906" y="9855"/>
                </a:lnTo>
                <a:lnTo>
                  <a:pt x="8784" y="10122"/>
                </a:lnTo>
                <a:lnTo>
                  <a:pt x="8711" y="10366"/>
                </a:lnTo>
                <a:lnTo>
                  <a:pt x="8663" y="10633"/>
                </a:lnTo>
                <a:lnTo>
                  <a:pt x="8638" y="10925"/>
                </a:lnTo>
                <a:lnTo>
                  <a:pt x="8663" y="11193"/>
                </a:lnTo>
                <a:lnTo>
                  <a:pt x="8736" y="11461"/>
                </a:lnTo>
                <a:lnTo>
                  <a:pt x="8833" y="11680"/>
                </a:lnTo>
                <a:lnTo>
                  <a:pt x="8955" y="11874"/>
                </a:lnTo>
                <a:lnTo>
                  <a:pt x="9101" y="12045"/>
                </a:lnTo>
                <a:lnTo>
                  <a:pt x="9295" y="12191"/>
                </a:lnTo>
                <a:lnTo>
                  <a:pt x="9514" y="12312"/>
                </a:lnTo>
                <a:lnTo>
                  <a:pt x="9733" y="12409"/>
                </a:lnTo>
                <a:lnTo>
                  <a:pt x="10001" y="12507"/>
                </a:lnTo>
                <a:lnTo>
                  <a:pt x="10220" y="12580"/>
                </a:lnTo>
                <a:lnTo>
                  <a:pt x="10463" y="12677"/>
                </a:lnTo>
                <a:lnTo>
                  <a:pt x="10658" y="12799"/>
                </a:lnTo>
                <a:lnTo>
                  <a:pt x="10731" y="12872"/>
                </a:lnTo>
                <a:lnTo>
                  <a:pt x="10804" y="12969"/>
                </a:lnTo>
                <a:lnTo>
                  <a:pt x="10780" y="12969"/>
                </a:lnTo>
                <a:lnTo>
                  <a:pt x="10536" y="12920"/>
                </a:lnTo>
                <a:lnTo>
                  <a:pt x="10317" y="12872"/>
                </a:lnTo>
                <a:lnTo>
                  <a:pt x="10098" y="12847"/>
                </a:lnTo>
                <a:lnTo>
                  <a:pt x="9855" y="12847"/>
                </a:lnTo>
                <a:lnTo>
                  <a:pt x="9831" y="12872"/>
                </a:lnTo>
                <a:lnTo>
                  <a:pt x="9831" y="12896"/>
                </a:lnTo>
                <a:lnTo>
                  <a:pt x="9831" y="12920"/>
                </a:lnTo>
                <a:lnTo>
                  <a:pt x="9831" y="12945"/>
                </a:lnTo>
                <a:lnTo>
                  <a:pt x="10293" y="13139"/>
                </a:lnTo>
                <a:lnTo>
                  <a:pt x="10609" y="13285"/>
                </a:lnTo>
                <a:lnTo>
                  <a:pt x="10780" y="13334"/>
                </a:lnTo>
                <a:lnTo>
                  <a:pt x="10926" y="13358"/>
                </a:lnTo>
                <a:lnTo>
                  <a:pt x="10901" y="13504"/>
                </a:lnTo>
                <a:lnTo>
                  <a:pt x="10877" y="13650"/>
                </a:lnTo>
                <a:lnTo>
                  <a:pt x="10634" y="13602"/>
                </a:lnTo>
                <a:lnTo>
                  <a:pt x="10366" y="13577"/>
                </a:lnTo>
                <a:lnTo>
                  <a:pt x="10098" y="13504"/>
                </a:lnTo>
                <a:lnTo>
                  <a:pt x="9879" y="13383"/>
                </a:lnTo>
                <a:lnTo>
                  <a:pt x="9855" y="13407"/>
                </a:lnTo>
                <a:lnTo>
                  <a:pt x="9831" y="13431"/>
                </a:lnTo>
                <a:lnTo>
                  <a:pt x="10025" y="13650"/>
                </a:lnTo>
                <a:lnTo>
                  <a:pt x="10123" y="13748"/>
                </a:lnTo>
                <a:lnTo>
                  <a:pt x="10269" y="13821"/>
                </a:lnTo>
                <a:lnTo>
                  <a:pt x="10512" y="13918"/>
                </a:lnTo>
                <a:lnTo>
                  <a:pt x="10780" y="13991"/>
                </a:lnTo>
                <a:lnTo>
                  <a:pt x="10609" y="14283"/>
                </a:lnTo>
                <a:lnTo>
                  <a:pt x="9952" y="14113"/>
                </a:lnTo>
                <a:lnTo>
                  <a:pt x="9490" y="13967"/>
                </a:lnTo>
                <a:lnTo>
                  <a:pt x="9271" y="13894"/>
                </a:lnTo>
                <a:lnTo>
                  <a:pt x="9028" y="13845"/>
                </a:lnTo>
                <a:lnTo>
                  <a:pt x="9003" y="13869"/>
                </a:lnTo>
                <a:lnTo>
                  <a:pt x="8979" y="13869"/>
                </a:lnTo>
                <a:lnTo>
                  <a:pt x="8955" y="13918"/>
                </a:lnTo>
                <a:lnTo>
                  <a:pt x="8979" y="13942"/>
                </a:lnTo>
                <a:lnTo>
                  <a:pt x="9271" y="14137"/>
                </a:lnTo>
                <a:lnTo>
                  <a:pt x="9587" y="14356"/>
                </a:lnTo>
                <a:lnTo>
                  <a:pt x="9952" y="14526"/>
                </a:lnTo>
                <a:lnTo>
                  <a:pt x="10147" y="14599"/>
                </a:lnTo>
                <a:lnTo>
                  <a:pt x="10317" y="14648"/>
                </a:lnTo>
                <a:lnTo>
                  <a:pt x="10074" y="14916"/>
                </a:lnTo>
                <a:lnTo>
                  <a:pt x="9855" y="14867"/>
                </a:lnTo>
                <a:lnTo>
                  <a:pt x="9685" y="14867"/>
                </a:lnTo>
                <a:lnTo>
                  <a:pt x="9393" y="14818"/>
                </a:lnTo>
                <a:lnTo>
                  <a:pt x="9101" y="14721"/>
                </a:lnTo>
                <a:lnTo>
                  <a:pt x="8809" y="14599"/>
                </a:lnTo>
                <a:lnTo>
                  <a:pt x="8541" y="14429"/>
                </a:lnTo>
                <a:lnTo>
                  <a:pt x="8517" y="14429"/>
                </a:lnTo>
                <a:lnTo>
                  <a:pt x="8517" y="14453"/>
                </a:lnTo>
                <a:lnTo>
                  <a:pt x="8565" y="14624"/>
                </a:lnTo>
                <a:lnTo>
                  <a:pt x="8687" y="14770"/>
                </a:lnTo>
                <a:lnTo>
                  <a:pt x="8809" y="14891"/>
                </a:lnTo>
                <a:lnTo>
                  <a:pt x="8955" y="14989"/>
                </a:lnTo>
                <a:lnTo>
                  <a:pt x="9125" y="15086"/>
                </a:lnTo>
                <a:lnTo>
                  <a:pt x="9295" y="15159"/>
                </a:lnTo>
                <a:lnTo>
                  <a:pt x="9490" y="15208"/>
                </a:lnTo>
                <a:lnTo>
                  <a:pt x="9660" y="15232"/>
                </a:lnTo>
                <a:lnTo>
                  <a:pt x="9320" y="15500"/>
                </a:lnTo>
                <a:lnTo>
                  <a:pt x="9271" y="15451"/>
                </a:lnTo>
                <a:lnTo>
                  <a:pt x="9125" y="15354"/>
                </a:lnTo>
                <a:lnTo>
                  <a:pt x="8955" y="15281"/>
                </a:lnTo>
                <a:lnTo>
                  <a:pt x="8590" y="15135"/>
                </a:lnTo>
                <a:lnTo>
                  <a:pt x="8298" y="14989"/>
                </a:lnTo>
                <a:lnTo>
                  <a:pt x="8152" y="14940"/>
                </a:lnTo>
                <a:lnTo>
                  <a:pt x="8030" y="14867"/>
                </a:lnTo>
                <a:lnTo>
                  <a:pt x="8006" y="14867"/>
                </a:lnTo>
                <a:lnTo>
                  <a:pt x="7981" y="14891"/>
                </a:lnTo>
                <a:lnTo>
                  <a:pt x="7957" y="14989"/>
                </a:lnTo>
                <a:lnTo>
                  <a:pt x="7981" y="15062"/>
                </a:lnTo>
                <a:lnTo>
                  <a:pt x="8006" y="15135"/>
                </a:lnTo>
                <a:lnTo>
                  <a:pt x="8054" y="15208"/>
                </a:lnTo>
                <a:lnTo>
                  <a:pt x="8152" y="15329"/>
                </a:lnTo>
                <a:lnTo>
                  <a:pt x="8298" y="15427"/>
                </a:lnTo>
                <a:lnTo>
                  <a:pt x="8590" y="15597"/>
                </a:lnTo>
                <a:lnTo>
                  <a:pt x="8930" y="15767"/>
                </a:lnTo>
                <a:lnTo>
                  <a:pt x="8614" y="15986"/>
                </a:lnTo>
                <a:lnTo>
                  <a:pt x="8322" y="15792"/>
                </a:lnTo>
                <a:lnTo>
                  <a:pt x="8054" y="15597"/>
                </a:lnTo>
                <a:lnTo>
                  <a:pt x="7762" y="15402"/>
                </a:lnTo>
                <a:lnTo>
                  <a:pt x="7470" y="15183"/>
                </a:lnTo>
                <a:lnTo>
                  <a:pt x="7203" y="14916"/>
                </a:lnTo>
                <a:lnTo>
                  <a:pt x="6935" y="14599"/>
                </a:lnTo>
                <a:lnTo>
                  <a:pt x="6667" y="14307"/>
                </a:lnTo>
                <a:lnTo>
                  <a:pt x="6375" y="14040"/>
                </a:lnTo>
                <a:lnTo>
                  <a:pt x="6229" y="13942"/>
                </a:lnTo>
                <a:lnTo>
                  <a:pt x="6083" y="13845"/>
                </a:lnTo>
                <a:lnTo>
                  <a:pt x="5937" y="13772"/>
                </a:lnTo>
                <a:lnTo>
                  <a:pt x="5767" y="13699"/>
                </a:lnTo>
                <a:lnTo>
                  <a:pt x="5597" y="13650"/>
                </a:lnTo>
                <a:lnTo>
                  <a:pt x="5427" y="13626"/>
                </a:lnTo>
                <a:lnTo>
                  <a:pt x="5256" y="13626"/>
                </a:lnTo>
                <a:lnTo>
                  <a:pt x="5086" y="13650"/>
                </a:lnTo>
                <a:lnTo>
                  <a:pt x="4916" y="13529"/>
                </a:lnTo>
                <a:lnTo>
                  <a:pt x="4843" y="13456"/>
                </a:lnTo>
                <a:lnTo>
                  <a:pt x="4745" y="13383"/>
                </a:lnTo>
                <a:lnTo>
                  <a:pt x="4697" y="13407"/>
                </a:lnTo>
                <a:lnTo>
                  <a:pt x="4672" y="13456"/>
                </a:lnTo>
                <a:lnTo>
                  <a:pt x="4697" y="13529"/>
                </a:lnTo>
                <a:lnTo>
                  <a:pt x="4721" y="13602"/>
                </a:lnTo>
                <a:lnTo>
                  <a:pt x="4843" y="13772"/>
                </a:lnTo>
                <a:lnTo>
                  <a:pt x="4818" y="13772"/>
                </a:lnTo>
                <a:lnTo>
                  <a:pt x="4697" y="13869"/>
                </a:lnTo>
                <a:lnTo>
                  <a:pt x="4502" y="13748"/>
                </a:lnTo>
                <a:lnTo>
                  <a:pt x="4380" y="13723"/>
                </a:lnTo>
                <a:lnTo>
                  <a:pt x="4283" y="13699"/>
                </a:lnTo>
                <a:lnTo>
                  <a:pt x="4259" y="13723"/>
                </a:lnTo>
                <a:lnTo>
                  <a:pt x="4259" y="13748"/>
                </a:lnTo>
                <a:lnTo>
                  <a:pt x="4356" y="13918"/>
                </a:lnTo>
                <a:lnTo>
                  <a:pt x="4478" y="14088"/>
                </a:lnTo>
                <a:lnTo>
                  <a:pt x="4356" y="14234"/>
                </a:lnTo>
                <a:lnTo>
                  <a:pt x="4259" y="14405"/>
                </a:lnTo>
                <a:lnTo>
                  <a:pt x="4161" y="14307"/>
                </a:lnTo>
                <a:lnTo>
                  <a:pt x="4064" y="14186"/>
                </a:lnTo>
                <a:lnTo>
                  <a:pt x="3918" y="13942"/>
                </a:lnTo>
                <a:lnTo>
                  <a:pt x="3894" y="13942"/>
                </a:lnTo>
                <a:lnTo>
                  <a:pt x="3869" y="13967"/>
                </a:lnTo>
                <a:lnTo>
                  <a:pt x="3869" y="14186"/>
                </a:lnTo>
                <a:lnTo>
                  <a:pt x="3894" y="14380"/>
                </a:lnTo>
                <a:lnTo>
                  <a:pt x="3967" y="14575"/>
                </a:lnTo>
                <a:lnTo>
                  <a:pt x="4015" y="14648"/>
                </a:lnTo>
                <a:lnTo>
                  <a:pt x="4088" y="14721"/>
                </a:lnTo>
                <a:lnTo>
                  <a:pt x="3821" y="15329"/>
                </a:lnTo>
                <a:lnTo>
                  <a:pt x="3772" y="15281"/>
                </a:lnTo>
                <a:lnTo>
                  <a:pt x="3699" y="15110"/>
                </a:lnTo>
                <a:lnTo>
                  <a:pt x="3650" y="14916"/>
                </a:lnTo>
                <a:lnTo>
                  <a:pt x="3602" y="14794"/>
                </a:lnTo>
                <a:lnTo>
                  <a:pt x="3553" y="14672"/>
                </a:lnTo>
                <a:lnTo>
                  <a:pt x="3456" y="14551"/>
                </a:lnTo>
                <a:lnTo>
                  <a:pt x="3407" y="14526"/>
                </a:lnTo>
                <a:lnTo>
                  <a:pt x="3358" y="14478"/>
                </a:lnTo>
                <a:lnTo>
                  <a:pt x="3334" y="14502"/>
                </a:lnTo>
                <a:lnTo>
                  <a:pt x="3310" y="14526"/>
                </a:lnTo>
                <a:lnTo>
                  <a:pt x="3285" y="14794"/>
                </a:lnTo>
                <a:lnTo>
                  <a:pt x="3310" y="15013"/>
                </a:lnTo>
                <a:lnTo>
                  <a:pt x="3334" y="15208"/>
                </a:lnTo>
                <a:lnTo>
                  <a:pt x="3358" y="15354"/>
                </a:lnTo>
                <a:lnTo>
                  <a:pt x="3431" y="15475"/>
                </a:lnTo>
                <a:lnTo>
                  <a:pt x="3504" y="15597"/>
                </a:lnTo>
                <a:lnTo>
                  <a:pt x="3626" y="15694"/>
                </a:lnTo>
                <a:lnTo>
                  <a:pt x="3480" y="15865"/>
                </a:lnTo>
                <a:lnTo>
                  <a:pt x="3334" y="16035"/>
                </a:lnTo>
                <a:lnTo>
                  <a:pt x="3358" y="15986"/>
                </a:lnTo>
                <a:lnTo>
                  <a:pt x="3358" y="15913"/>
                </a:lnTo>
                <a:lnTo>
                  <a:pt x="3358" y="15865"/>
                </a:lnTo>
                <a:lnTo>
                  <a:pt x="3334" y="15816"/>
                </a:lnTo>
                <a:lnTo>
                  <a:pt x="3188" y="15621"/>
                </a:lnTo>
                <a:lnTo>
                  <a:pt x="3091" y="15402"/>
                </a:lnTo>
                <a:lnTo>
                  <a:pt x="2920" y="14940"/>
                </a:lnTo>
                <a:lnTo>
                  <a:pt x="2896" y="14916"/>
                </a:lnTo>
                <a:lnTo>
                  <a:pt x="2872" y="14916"/>
                </a:lnTo>
                <a:lnTo>
                  <a:pt x="2847" y="14940"/>
                </a:lnTo>
                <a:lnTo>
                  <a:pt x="2823" y="15232"/>
                </a:lnTo>
                <a:lnTo>
                  <a:pt x="2823" y="15378"/>
                </a:lnTo>
                <a:lnTo>
                  <a:pt x="2823" y="15524"/>
                </a:lnTo>
                <a:lnTo>
                  <a:pt x="2872" y="15670"/>
                </a:lnTo>
                <a:lnTo>
                  <a:pt x="2896" y="15792"/>
                </a:lnTo>
                <a:lnTo>
                  <a:pt x="2969" y="15938"/>
                </a:lnTo>
                <a:lnTo>
                  <a:pt x="3066" y="16059"/>
                </a:lnTo>
                <a:lnTo>
                  <a:pt x="3164" y="16108"/>
                </a:lnTo>
                <a:lnTo>
                  <a:pt x="3237" y="16108"/>
                </a:lnTo>
                <a:lnTo>
                  <a:pt x="3115" y="16181"/>
                </a:lnTo>
                <a:lnTo>
                  <a:pt x="2993" y="16230"/>
                </a:lnTo>
                <a:lnTo>
                  <a:pt x="2872" y="16254"/>
                </a:lnTo>
                <a:lnTo>
                  <a:pt x="2726" y="16278"/>
                </a:lnTo>
                <a:lnTo>
                  <a:pt x="2774" y="16181"/>
                </a:lnTo>
                <a:lnTo>
                  <a:pt x="2750" y="16132"/>
                </a:lnTo>
                <a:lnTo>
                  <a:pt x="2750" y="16084"/>
                </a:lnTo>
                <a:lnTo>
                  <a:pt x="2555" y="15646"/>
                </a:lnTo>
                <a:lnTo>
                  <a:pt x="2458" y="15427"/>
                </a:lnTo>
                <a:lnTo>
                  <a:pt x="2336" y="15232"/>
                </a:lnTo>
                <a:lnTo>
                  <a:pt x="2312" y="15208"/>
                </a:lnTo>
                <a:lnTo>
                  <a:pt x="2263" y="15232"/>
                </a:lnTo>
                <a:lnTo>
                  <a:pt x="2190" y="15354"/>
                </a:lnTo>
                <a:lnTo>
                  <a:pt x="2166" y="15500"/>
                </a:lnTo>
                <a:lnTo>
                  <a:pt x="2166" y="15621"/>
                </a:lnTo>
                <a:lnTo>
                  <a:pt x="2190" y="15767"/>
                </a:lnTo>
                <a:lnTo>
                  <a:pt x="2263" y="16035"/>
                </a:lnTo>
                <a:lnTo>
                  <a:pt x="2385" y="16278"/>
                </a:lnTo>
                <a:lnTo>
                  <a:pt x="2166" y="16230"/>
                </a:lnTo>
                <a:lnTo>
                  <a:pt x="1971" y="16132"/>
                </a:lnTo>
                <a:lnTo>
                  <a:pt x="1971" y="16059"/>
                </a:lnTo>
                <a:lnTo>
                  <a:pt x="1874" y="15573"/>
                </a:lnTo>
                <a:lnTo>
                  <a:pt x="1850" y="15475"/>
                </a:lnTo>
                <a:lnTo>
                  <a:pt x="1777" y="15402"/>
                </a:lnTo>
                <a:lnTo>
                  <a:pt x="1704" y="15329"/>
                </a:lnTo>
                <a:lnTo>
                  <a:pt x="1606" y="15305"/>
                </a:lnTo>
                <a:lnTo>
                  <a:pt x="1558" y="15305"/>
                </a:lnTo>
                <a:lnTo>
                  <a:pt x="1533" y="15354"/>
                </a:lnTo>
                <a:lnTo>
                  <a:pt x="1509" y="15451"/>
                </a:lnTo>
                <a:lnTo>
                  <a:pt x="1485" y="15548"/>
                </a:lnTo>
                <a:lnTo>
                  <a:pt x="1509" y="15767"/>
                </a:lnTo>
                <a:lnTo>
                  <a:pt x="1509" y="15792"/>
                </a:lnTo>
                <a:lnTo>
                  <a:pt x="1387" y="15646"/>
                </a:lnTo>
                <a:lnTo>
                  <a:pt x="1266" y="15500"/>
                </a:lnTo>
                <a:lnTo>
                  <a:pt x="1144" y="15329"/>
                </a:lnTo>
                <a:lnTo>
                  <a:pt x="1047" y="15135"/>
                </a:lnTo>
                <a:lnTo>
                  <a:pt x="876" y="14770"/>
                </a:lnTo>
                <a:lnTo>
                  <a:pt x="779" y="14405"/>
                </a:lnTo>
                <a:lnTo>
                  <a:pt x="730" y="14234"/>
                </a:lnTo>
                <a:lnTo>
                  <a:pt x="706" y="14040"/>
                </a:lnTo>
                <a:lnTo>
                  <a:pt x="706" y="13869"/>
                </a:lnTo>
                <a:lnTo>
                  <a:pt x="730" y="13699"/>
                </a:lnTo>
                <a:lnTo>
                  <a:pt x="779" y="13529"/>
                </a:lnTo>
                <a:lnTo>
                  <a:pt x="828" y="13358"/>
                </a:lnTo>
                <a:lnTo>
                  <a:pt x="925" y="13212"/>
                </a:lnTo>
                <a:lnTo>
                  <a:pt x="1047" y="13066"/>
                </a:lnTo>
                <a:lnTo>
                  <a:pt x="1168" y="12969"/>
                </a:lnTo>
                <a:lnTo>
                  <a:pt x="1314" y="12872"/>
                </a:lnTo>
                <a:lnTo>
                  <a:pt x="1606" y="12726"/>
                </a:lnTo>
                <a:lnTo>
                  <a:pt x="1923" y="12580"/>
                </a:lnTo>
                <a:lnTo>
                  <a:pt x="2239" y="12458"/>
                </a:lnTo>
                <a:lnTo>
                  <a:pt x="2507" y="12288"/>
                </a:lnTo>
                <a:lnTo>
                  <a:pt x="2726" y="12118"/>
                </a:lnTo>
                <a:lnTo>
                  <a:pt x="2896" y="11899"/>
                </a:lnTo>
                <a:lnTo>
                  <a:pt x="2945" y="11777"/>
                </a:lnTo>
                <a:lnTo>
                  <a:pt x="2993" y="11680"/>
                </a:lnTo>
                <a:lnTo>
                  <a:pt x="3018" y="11558"/>
                </a:lnTo>
                <a:lnTo>
                  <a:pt x="3042" y="11436"/>
                </a:lnTo>
                <a:lnTo>
                  <a:pt x="3042" y="11315"/>
                </a:lnTo>
                <a:lnTo>
                  <a:pt x="3018" y="11193"/>
                </a:lnTo>
                <a:lnTo>
                  <a:pt x="2969" y="11047"/>
                </a:lnTo>
                <a:lnTo>
                  <a:pt x="2896" y="10925"/>
                </a:lnTo>
                <a:lnTo>
                  <a:pt x="2823" y="10804"/>
                </a:lnTo>
                <a:lnTo>
                  <a:pt x="2701" y="10682"/>
                </a:lnTo>
                <a:lnTo>
                  <a:pt x="2361" y="10341"/>
                </a:lnTo>
                <a:lnTo>
                  <a:pt x="1996" y="10025"/>
                </a:lnTo>
                <a:lnTo>
                  <a:pt x="1655" y="9709"/>
                </a:lnTo>
                <a:lnTo>
                  <a:pt x="1290" y="9392"/>
                </a:lnTo>
                <a:lnTo>
                  <a:pt x="1095" y="9149"/>
                </a:lnTo>
                <a:lnTo>
                  <a:pt x="901" y="8906"/>
                </a:lnTo>
                <a:lnTo>
                  <a:pt x="706" y="8662"/>
                </a:lnTo>
                <a:lnTo>
                  <a:pt x="487" y="8443"/>
                </a:lnTo>
                <a:lnTo>
                  <a:pt x="925" y="7932"/>
                </a:lnTo>
                <a:lnTo>
                  <a:pt x="1363" y="7397"/>
                </a:lnTo>
                <a:lnTo>
                  <a:pt x="1777" y="6886"/>
                </a:lnTo>
                <a:lnTo>
                  <a:pt x="2239" y="6375"/>
                </a:lnTo>
                <a:lnTo>
                  <a:pt x="2458" y="6156"/>
                </a:lnTo>
                <a:lnTo>
                  <a:pt x="2604" y="6059"/>
                </a:lnTo>
                <a:lnTo>
                  <a:pt x="2750" y="5961"/>
                </a:lnTo>
                <a:lnTo>
                  <a:pt x="2896" y="5888"/>
                </a:lnTo>
                <a:lnTo>
                  <a:pt x="3042" y="5840"/>
                </a:lnTo>
                <a:lnTo>
                  <a:pt x="3212" y="5815"/>
                </a:lnTo>
                <a:lnTo>
                  <a:pt x="3358" y="5815"/>
                </a:lnTo>
                <a:lnTo>
                  <a:pt x="3456" y="5864"/>
                </a:lnTo>
                <a:lnTo>
                  <a:pt x="3529" y="5888"/>
                </a:lnTo>
                <a:lnTo>
                  <a:pt x="3675" y="6010"/>
                </a:lnTo>
                <a:lnTo>
                  <a:pt x="3796" y="6156"/>
                </a:lnTo>
                <a:lnTo>
                  <a:pt x="3894" y="6326"/>
                </a:lnTo>
                <a:lnTo>
                  <a:pt x="4113" y="6667"/>
                </a:lnTo>
                <a:lnTo>
                  <a:pt x="4307" y="7032"/>
                </a:lnTo>
                <a:lnTo>
                  <a:pt x="4502" y="7373"/>
                </a:lnTo>
                <a:lnTo>
                  <a:pt x="4624" y="7543"/>
                </a:lnTo>
                <a:lnTo>
                  <a:pt x="4745" y="7713"/>
                </a:lnTo>
                <a:lnTo>
                  <a:pt x="4916" y="7859"/>
                </a:lnTo>
                <a:lnTo>
                  <a:pt x="5110" y="7981"/>
                </a:lnTo>
                <a:lnTo>
                  <a:pt x="5305" y="8054"/>
                </a:lnTo>
                <a:lnTo>
                  <a:pt x="5500" y="8103"/>
                </a:lnTo>
                <a:lnTo>
                  <a:pt x="5913" y="8103"/>
                </a:lnTo>
                <a:lnTo>
                  <a:pt x="6132" y="8054"/>
                </a:lnTo>
                <a:lnTo>
                  <a:pt x="6351" y="7981"/>
                </a:lnTo>
                <a:lnTo>
                  <a:pt x="6643" y="7859"/>
                </a:lnTo>
                <a:lnTo>
                  <a:pt x="6935" y="7713"/>
                </a:lnTo>
                <a:lnTo>
                  <a:pt x="7227" y="7519"/>
                </a:lnTo>
                <a:lnTo>
                  <a:pt x="7470" y="7324"/>
                </a:lnTo>
                <a:lnTo>
                  <a:pt x="7689" y="7105"/>
                </a:lnTo>
                <a:lnTo>
                  <a:pt x="7884" y="6837"/>
                </a:lnTo>
                <a:lnTo>
                  <a:pt x="8054" y="6570"/>
                </a:lnTo>
                <a:lnTo>
                  <a:pt x="8176" y="6253"/>
                </a:lnTo>
                <a:lnTo>
                  <a:pt x="8249" y="5937"/>
                </a:lnTo>
                <a:lnTo>
                  <a:pt x="8273" y="5645"/>
                </a:lnTo>
                <a:lnTo>
                  <a:pt x="8225" y="5353"/>
                </a:lnTo>
                <a:lnTo>
                  <a:pt x="8127" y="5110"/>
                </a:lnTo>
                <a:lnTo>
                  <a:pt x="7981" y="4866"/>
                </a:lnTo>
                <a:lnTo>
                  <a:pt x="7787" y="4672"/>
                </a:lnTo>
                <a:lnTo>
                  <a:pt x="7568" y="4501"/>
                </a:lnTo>
                <a:lnTo>
                  <a:pt x="7276" y="4355"/>
                </a:lnTo>
                <a:lnTo>
                  <a:pt x="7008" y="4234"/>
                </a:lnTo>
                <a:lnTo>
                  <a:pt x="6716" y="4137"/>
                </a:lnTo>
                <a:lnTo>
                  <a:pt x="6424" y="4039"/>
                </a:lnTo>
                <a:lnTo>
                  <a:pt x="6156" y="3918"/>
                </a:lnTo>
                <a:lnTo>
                  <a:pt x="6059" y="3845"/>
                </a:lnTo>
                <a:lnTo>
                  <a:pt x="5986" y="3772"/>
                </a:lnTo>
                <a:lnTo>
                  <a:pt x="5913" y="3699"/>
                </a:lnTo>
                <a:lnTo>
                  <a:pt x="5864" y="3626"/>
                </a:lnTo>
                <a:lnTo>
                  <a:pt x="5816" y="3455"/>
                </a:lnTo>
                <a:lnTo>
                  <a:pt x="5791" y="3261"/>
                </a:lnTo>
                <a:lnTo>
                  <a:pt x="5816" y="3066"/>
                </a:lnTo>
                <a:lnTo>
                  <a:pt x="5864" y="2896"/>
                </a:lnTo>
                <a:lnTo>
                  <a:pt x="5962" y="2701"/>
                </a:lnTo>
                <a:lnTo>
                  <a:pt x="6059" y="2531"/>
                </a:lnTo>
                <a:lnTo>
                  <a:pt x="6302" y="2214"/>
                </a:lnTo>
                <a:lnTo>
                  <a:pt x="6594" y="1898"/>
                </a:lnTo>
                <a:lnTo>
                  <a:pt x="6911" y="1630"/>
                </a:lnTo>
                <a:lnTo>
                  <a:pt x="7227" y="1363"/>
                </a:lnTo>
                <a:lnTo>
                  <a:pt x="7592" y="1119"/>
                </a:lnTo>
                <a:lnTo>
                  <a:pt x="7957" y="900"/>
                </a:lnTo>
                <a:lnTo>
                  <a:pt x="8322" y="706"/>
                </a:lnTo>
                <a:lnTo>
                  <a:pt x="8687" y="511"/>
                </a:lnTo>
                <a:close/>
                <a:moveTo>
                  <a:pt x="8590" y="0"/>
                </a:moveTo>
                <a:lnTo>
                  <a:pt x="8541" y="24"/>
                </a:lnTo>
                <a:lnTo>
                  <a:pt x="8176" y="219"/>
                </a:lnTo>
                <a:lnTo>
                  <a:pt x="7811" y="414"/>
                </a:lnTo>
                <a:lnTo>
                  <a:pt x="7470" y="608"/>
                </a:lnTo>
                <a:lnTo>
                  <a:pt x="7130" y="827"/>
                </a:lnTo>
                <a:lnTo>
                  <a:pt x="6813" y="1071"/>
                </a:lnTo>
                <a:lnTo>
                  <a:pt x="6497" y="1314"/>
                </a:lnTo>
                <a:lnTo>
                  <a:pt x="6205" y="1606"/>
                </a:lnTo>
                <a:lnTo>
                  <a:pt x="5913" y="1874"/>
                </a:lnTo>
                <a:lnTo>
                  <a:pt x="5694" y="2117"/>
                </a:lnTo>
                <a:lnTo>
                  <a:pt x="5524" y="2360"/>
                </a:lnTo>
                <a:lnTo>
                  <a:pt x="5378" y="2628"/>
                </a:lnTo>
                <a:lnTo>
                  <a:pt x="5281" y="2920"/>
                </a:lnTo>
                <a:lnTo>
                  <a:pt x="5256" y="3066"/>
                </a:lnTo>
                <a:lnTo>
                  <a:pt x="5232" y="3212"/>
                </a:lnTo>
                <a:lnTo>
                  <a:pt x="5232" y="3382"/>
                </a:lnTo>
                <a:lnTo>
                  <a:pt x="5256" y="3528"/>
                </a:lnTo>
                <a:lnTo>
                  <a:pt x="5281" y="3650"/>
                </a:lnTo>
                <a:lnTo>
                  <a:pt x="5354" y="3796"/>
                </a:lnTo>
                <a:lnTo>
                  <a:pt x="5427" y="3942"/>
                </a:lnTo>
                <a:lnTo>
                  <a:pt x="5524" y="4064"/>
                </a:lnTo>
                <a:lnTo>
                  <a:pt x="5645" y="4185"/>
                </a:lnTo>
                <a:lnTo>
                  <a:pt x="5767" y="4283"/>
                </a:lnTo>
                <a:lnTo>
                  <a:pt x="6035" y="4428"/>
                </a:lnTo>
                <a:lnTo>
                  <a:pt x="6327" y="4550"/>
                </a:lnTo>
                <a:lnTo>
                  <a:pt x="6643" y="4647"/>
                </a:lnTo>
                <a:lnTo>
                  <a:pt x="6935" y="4745"/>
                </a:lnTo>
                <a:lnTo>
                  <a:pt x="7203" y="4891"/>
                </a:lnTo>
                <a:lnTo>
                  <a:pt x="7349" y="4964"/>
                </a:lnTo>
                <a:lnTo>
                  <a:pt x="7446" y="5061"/>
                </a:lnTo>
                <a:lnTo>
                  <a:pt x="7543" y="5158"/>
                </a:lnTo>
                <a:lnTo>
                  <a:pt x="7641" y="5280"/>
                </a:lnTo>
                <a:lnTo>
                  <a:pt x="7689" y="5377"/>
                </a:lnTo>
                <a:lnTo>
                  <a:pt x="7714" y="5475"/>
                </a:lnTo>
                <a:lnTo>
                  <a:pt x="7738" y="5669"/>
                </a:lnTo>
                <a:lnTo>
                  <a:pt x="7714" y="5864"/>
                </a:lnTo>
                <a:lnTo>
                  <a:pt x="7665" y="6083"/>
                </a:lnTo>
                <a:lnTo>
                  <a:pt x="7592" y="6278"/>
                </a:lnTo>
                <a:lnTo>
                  <a:pt x="7495" y="6472"/>
                </a:lnTo>
                <a:lnTo>
                  <a:pt x="7373" y="6643"/>
                </a:lnTo>
                <a:lnTo>
                  <a:pt x="7251" y="6789"/>
                </a:lnTo>
                <a:lnTo>
                  <a:pt x="7105" y="6910"/>
                </a:lnTo>
                <a:lnTo>
                  <a:pt x="6959" y="7056"/>
                </a:lnTo>
                <a:lnTo>
                  <a:pt x="6789" y="7154"/>
                </a:lnTo>
                <a:lnTo>
                  <a:pt x="6619" y="7275"/>
                </a:lnTo>
                <a:lnTo>
                  <a:pt x="6254" y="7446"/>
                </a:lnTo>
                <a:lnTo>
                  <a:pt x="5864" y="7567"/>
                </a:lnTo>
                <a:lnTo>
                  <a:pt x="5767" y="7592"/>
                </a:lnTo>
                <a:lnTo>
                  <a:pt x="5645" y="7592"/>
                </a:lnTo>
                <a:lnTo>
                  <a:pt x="5548" y="7567"/>
                </a:lnTo>
                <a:lnTo>
                  <a:pt x="5451" y="7543"/>
                </a:lnTo>
                <a:lnTo>
                  <a:pt x="5281" y="7446"/>
                </a:lnTo>
                <a:lnTo>
                  <a:pt x="5135" y="7300"/>
                </a:lnTo>
                <a:lnTo>
                  <a:pt x="4989" y="7154"/>
                </a:lnTo>
                <a:lnTo>
                  <a:pt x="4891" y="6959"/>
                </a:lnTo>
                <a:lnTo>
                  <a:pt x="4672" y="6594"/>
                </a:lnTo>
                <a:lnTo>
                  <a:pt x="4502" y="6253"/>
                </a:lnTo>
                <a:lnTo>
                  <a:pt x="4283" y="5888"/>
                </a:lnTo>
                <a:lnTo>
                  <a:pt x="4161" y="5742"/>
                </a:lnTo>
                <a:lnTo>
                  <a:pt x="4040" y="5596"/>
                </a:lnTo>
                <a:lnTo>
                  <a:pt x="3869" y="5475"/>
                </a:lnTo>
                <a:lnTo>
                  <a:pt x="3699" y="5377"/>
                </a:lnTo>
                <a:lnTo>
                  <a:pt x="3577" y="5304"/>
                </a:lnTo>
                <a:lnTo>
                  <a:pt x="3456" y="5280"/>
                </a:lnTo>
                <a:lnTo>
                  <a:pt x="3334" y="5256"/>
                </a:lnTo>
                <a:lnTo>
                  <a:pt x="3188" y="5256"/>
                </a:lnTo>
                <a:lnTo>
                  <a:pt x="2945" y="5304"/>
                </a:lnTo>
                <a:lnTo>
                  <a:pt x="2701" y="5377"/>
                </a:lnTo>
                <a:lnTo>
                  <a:pt x="2458" y="5499"/>
                </a:lnTo>
                <a:lnTo>
                  <a:pt x="2239" y="5645"/>
                </a:lnTo>
                <a:lnTo>
                  <a:pt x="2044" y="5815"/>
                </a:lnTo>
                <a:lnTo>
                  <a:pt x="1850" y="5986"/>
                </a:lnTo>
                <a:lnTo>
                  <a:pt x="1606" y="6229"/>
                </a:lnTo>
                <a:lnTo>
                  <a:pt x="1387" y="6521"/>
                </a:lnTo>
                <a:lnTo>
                  <a:pt x="998" y="7081"/>
                </a:lnTo>
                <a:lnTo>
                  <a:pt x="730" y="7397"/>
                </a:lnTo>
                <a:lnTo>
                  <a:pt x="487" y="7713"/>
                </a:lnTo>
                <a:lnTo>
                  <a:pt x="244" y="8030"/>
                </a:lnTo>
                <a:lnTo>
                  <a:pt x="25" y="8395"/>
                </a:lnTo>
                <a:lnTo>
                  <a:pt x="0" y="8492"/>
                </a:lnTo>
                <a:lnTo>
                  <a:pt x="25" y="8565"/>
                </a:lnTo>
                <a:lnTo>
                  <a:pt x="98" y="8638"/>
                </a:lnTo>
                <a:lnTo>
                  <a:pt x="171" y="8662"/>
                </a:lnTo>
                <a:lnTo>
                  <a:pt x="341" y="8906"/>
                </a:lnTo>
                <a:lnTo>
                  <a:pt x="487" y="9149"/>
                </a:lnTo>
                <a:lnTo>
                  <a:pt x="730" y="9441"/>
                </a:lnTo>
                <a:lnTo>
                  <a:pt x="974" y="9709"/>
                </a:lnTo>
                <a:lnTo>
                  <a:pt x="1290" y="10049"/>
                </a:lnTo>
                <a:lnTo>
                  <a:pt x="1655" y="10390"/>
                </a:lnTo>
                <a:lnTo>
                  <a:pt x="2361" y="10998"/>
                </a:lnTo>
                <a:lnTo>
                  <a:pt x="2458" y="11120"/>
                </a:lnTo>
                <a:lnTo>
                  <a:pt x="2531" y="11217"/>
                </a:lnTo>
                <a:lnTo>
                  <a:pt x="2580" y="11290"/>
                </a:lnTo>
                <a:lnTo>
                  <a:pt x="2580" y="11388"/>
                </a:lnTo>
                <a:lnTo>
                  <a:pt x="2580" y="11485"/>
                </a:lnTo>
                <a:lnTo>
                  <a:pt x="2531" y="11582"/>
                </a:lnTo>
                <a:lnTo>
                  <a:pt x="2482" y="11655"/>
                </a:lnTo>
                <a:lnTo>
                  <a:pt x="2409" y="11728"/>
                </a:lnTo>
                <a:lnTo>
                  <a:pt x="2239" y="11874"/>
                </a:lnTo>
                <a:lnTo>
                  <a:pt x="2044" y="11996"/>
                </a:lnTo>
                <a:lnTo>
                  <a:pt x="1655" y="12191"/>
                </a:lnTo>
                <a:lnTo>
                  <a:pt x="1387" y="12312"/>
                </a:lnTo>
                <a:lnTo>
                  <a:pt x="1095" y="12458"/>
                </a:lnTo>
                <a:lnTo>
                  <a:pt x="852" y="12604"/>
                </a:lnTo>
                <a:lnTo>
                  <a:pt x="609" y="12799"/>
                </a:lnTo>
                <a:lnTo>
                  <a:pt x="511" y="12920"/>
                </a:lnTo>
                <a:lnTo>
                  <a:pt x="438" y="13042"/>
                </a:lnTo>
                <a:lnTo>
                  <a:pt x="365" y="13164"/>
                </a:lnTo>
                <a:lnTo>
                  <a:pt x="317" y="13285"/>
                </a:lnTo>
                <a:lnTo>
                  <a:pt x="244" y="13577"/>
                </a:lnTo>
                <a:lnTo>
                  <a:pt x="219" y="13869"/>
                </a:lnTo>
                <a:lnTo>
                  <a:pt x="244" y="14161"/>
                </a:lnTo>
                <a:lnTo>
                  <a:pt x="268" y="14453"/>
                </a:lnTo>
                <a:lnTo>
                  <a:pt x="341" y="14745"/>
                </a:lnTo>
                <a:lnTo>
                  <a:pt x="438" y="15013"/>
                </a:lnTo>
                <a:lnTo>
                  <a:pt x="536" y="15281"/>
                </a:lnTo>
                <a:lnTo>
                  <a:pt x="682" y="15524"/>
                </a:lnTo>
                <a:lnTo>
                  <a:pt x="852" y="15767"/>
                </a:lnTo>
                <a:lnTo>
                  <a:pt x="1022" y="16011"/>
                </a:lnTo>
                <a:lnTo>
                  <a:pt x="1241" y="16205"/>
                </a:lnTo>
                <a:lnTo>
                  <a:pt x="1460" y="16400"/>
                </a:lnTo>
                <a:lnTo>
                  <a:pt x="1704" y="16546"/>
                </a:lnTo>
                <a:lnTo>
                  <a:pt x="1971" y="16668"/>
                </a:lnTo>
                <a:lnTo>
                  <a:pt x="2190" y="16741"/>
                </a:lnTo>
                <a:lnTo>
                  <a:pt x="2434" y="16765"/>
                </a:lnTo>
                <a:lnTo>
                  <a:pt x="2653" y="16789"/>
                </a:lnTo>
                <a:lnTo>
                  <a:pt x="2896" y="16765"/>
                </a:lnTo>
                <a:lnTo>
                  <a:pt x="3115" y="16716"/>
                </a:lnTo>
                <a:lnTo>
                  <a:pt x="3334" y="16643"/>
                </a:lnTo>
                <a:lnTo>
                  <a:pt x="3529" y="16522"/>
                </a:lnTo>
                <a:lnTo>
                  <a:pt x="3723" y="16351"/>
                </a:lnTo>
                <a:lnTo>
                  <a:pt x="3869" y="16205"/>
                </a:lnTo>
                <a:lnTo>
                  <a:pt x="3991" y="16035"/>
                </a:lnTo>
                <a:lnTo>
                  <a:pt x="4113" y="15840"/>
                </a:lnTo>
                <a:lnTo>
                  <a:pt x="4210" y="15646"/>
                </a:lnTo>
                <a:lnTo>
                  <a:pt x="4405" y="15256"/>
                </a:lnTo>
                <a:lnTo>
                  <a:pt x="4575" y="14867"/>
                </a:lnTo>
                <a:lnTo>
                  <a:pt x="4697" y="14648"/>
                </a:lnTo>
                <a:lnTo>
                  <a:pt x="4818" y="14478"/>
                </a:lnTo>
                <a:lnTo>
                  <a:pt x="4940" y="14332"/>
                </a:lnTo>
                <a:lnTo>
                  <a:pt x="5086" y="14234"/>
                </a:lnTo>
                <a:lnTo>
                  <a:pt x="5232" y="14161"/>
                </a:lnTo>
                <a:lnTo>
                  <a:pt x="5402" y="14137"/>
                </a:lnTo>
                <a:lnTo>
                  <a:pt x="5621" y="14186"/>
                </a:lnTo>
                <a:lnTo>
                  <a:pt x="5840" y="14259"/>
                </a:lnTo>
                <a:lnTo>
                  <a:pt x="6010" y="14380"/>
                </a:lnTo>
                <a:lnTo>
                  <a:pt x="6181" y="14502"/>
                </a:lnTo>
                <a:lnTo>
                  <a:pt x="6327" y="14648"/>
                </a:lnTo>
                <a:lnTo>
                  <a:pt x="6473" y="14818"/>
                </a:lnTo>
                <a:lnTo>
                  <a:pt x="6740" y="15135"/>
                </a:lnTo>
                <a:lnTo>
                  <a:pt x="7032" y="15451"/>
                </a:lnTo>
                <a:lnTo>
                  <a:pt x="7154" y="15597"/>
                </a:lnTo>
                <a:lnTo>
                  <a:pt x="7324" y="15719"/>
                </a:lnTo>
                <a:lnTo>
                  <a:pt x="7641" y="15938"/>
                </a:lnTo>
                <a:lnTo>
                  <a:pt x="7957" y="16157"/>
                </a:lnTo>
                <a:lnTo>
                  <a:pt x="8273" y="16400"/>
                </a:lnTo>
                <a:lnTo>
                  <a:pt x="8298" y="16473"/>
                </a:lnTo>
                <a:lnTo>
                  <a:pt x="8346" y="16522"/>
                </a:lnTo>
                <a:lnTo>
                  <a:pt x="8395" y="16546"/>
                </a:lnTo>
                <a:lnTo>
                  <a:pt x="8468" y="16546"/>
                </a:lnTo>
                <a:lnTo>
                  <a:pt x="8784" y="16424"/>
                </a:lnTo>
                <a:lnTo>
                  <a:pt x="9052" y="16254"/>
                </a:lnTo>
                <a:lnTo>
                  <a:pt x="9587" y="15889"/>
                </a:lnTo>
                <a:lnTo>
                  <a:pt x="9879" y="15670"/>
                </a:lnTo>
                <a:lnTo>
                  <a:pt x="10147" y="15475"/>
                </a:lnTo>
                <a:lnTo>
                  <a:pt x="10390" y="15256"/>
                </a:lnTo>
                <a:lnTo>
                  <a:pt x="10634" y="15013"/>
                </a:lnTo>
                <a:lnTo>
                  <a:pt x="10828" y="14794"/>
                </a:lnTo>
                <a:lnTo>
                  <a:pt x="10999" y="14575"/>
                </a:lnTo>
                <a:lnTo>
                  <a:pt x="11145" y="14332"/>
                </a:lnTo>
                <a:lnTo>
                  <a:pt x="11242" y="14088"/>
                </a:lnTo>
                <a:lnTo>
                  <a:pt x="11339" y="13821"/>
                </a:lnTo>
                <a:lnTo>
                  <a:pt x="11388" y="13553"/>
                </a:lnTo>
                <a:lnTo>
                  <a:pt x="11388" y="13261"/>
                </a:lnTo>
                <a:lnTo>
                  <a:pt x="11339" y="12993"/>
                </a:lnTo>
                <a:lnTo>
                  <a:pt x="11315" y="12847"/>
                </a:lnTo>
                <a:lnTo>
                  <a:pt x="11242" y="12726"/>
                </a:lnTo>
                <a:lnTo>
                  <a:pt x="11169" y="12628"/>
                </a:lnTo>
                <a:lnTo>
                  <a:pt x="11096" y="12531"/>
                </a:lnTo>
                <a:lnTo>
                  <a:pt x="10877" y="12361"/>
                </a:lnTo>
                <a:lnTo>
                  <a:pt x="10658" y="12239"/>
                </a:lnTo>
                <a:lnTo>
                  <a:pt x="10390" y="12118"/>
                </a:lnTo>
                <a:lnTo>
                  <a:pt x="10147" y="12045"/>
                </a:lnTo>
                <a:lnTo>
                  <a:pt x="9879" y="11947"/>
                </a:lnTo>
                <a:lnTo>
                  <a:pt x="9636" y="11850"/>
                </a:lnTo>
                <a:lnTo>
                  <a:pt x="9466" y="11753"/>
                </a:lnTo>
                <a:lnTo>
                  <a:pt x="9320" y="11631"/>
                </a:lnTo>
                <a:lnTo>
                  <a:pt x="9222" y="11485"/>
                </a:lnTo>
                <a:lnTo>
                  <a:pt x="9149" y="11315"/>
                </a:lnTo>
                <a:lnTo>
                  <a:pt x="9125" y="11169"/>
                </a:lnTo>
                <a:lnTo>
                  <a:pt x="9101" y="10974"/>
                </a:lnTo>
                <a:lnTo>
                  <a:pt x="9125" y="10804"/>
                </a:lnTo>
                <a:lnTo>
                  <a:pt x="9149" y="10633"/>
                </a:lnTo>
                <a:lnTo>
                  <a:pt x="9198" y="10439"/>
                </a:lnTo>
                <a:lnTo>
                  <a:pt x="9271" y="10268"/>
                </a:lnTo>
                <a:lnTo>
                  <a:pt x="9466" y="9903"/>
                </a:lnTo>
                <a:lnTo>
                  <a:pt x="9685" y="9611"/>
                </a:lnTo>
                <a:lnTo>
                  <a:pt x="9928" y="9368"/>
                </a:lnTo>
                <a:lnTo>
                  <a:pt x="10074" y="9246"/>
                </a:lnTo>
                <a:lnTo>
                  <a:pt x="10244" y="9149"/>
                </a:lnTo>
                <a:lnTo>
                  <a:pt x="10415" y="9076"/>
                </a:lnTo>
                <a:lnTo>
                  <a:pt x="10609" y="9003"/>
                </a:lnTo>
                <a:lnTo>
                  <a:pt x="10804" y="8954"/>
                </a:lnTo>
                <a:lnTo>
                  <a:pt x="10999" y="8930"/>
                </a:lnTo>
                <a:lnTo>
                  <a:pt x="11193" y="8930"/>
                </a:lnTo>
                <a:lnTo>
                  <a:pt x="11388" y="8954"/>
                </a:lnTo>
                <a:lnTo>
                  <a:pt x="11583" y="8979"/>
                </a:lnTo>
                <a:lnTo>
                  <a:pt x="11729" y="9052"/>
                </a:lnTo>
                <a:lnTo>
                  <a:pt x="11875" y="9149"/>
                </a:lnTo>
                <a:lnTo>
                  <a:pt x="11996" y="9271"/>
                </a:lnTo>
                <a:lnTo>
                  <a:pt x="12118" y="9417"/>
                </a:lnTo>
                <a:lnTo>
                  <a:pt x="12215" y="9563"/>
                </a:lnTo>
                <a:lnTo>
                  <a:pt x="12361" y="9903"/>
                </a:lnTo>
                <a:lnTo>
                  <a:pt x="12580" y="10390"/>
                </a:lnTo>
                <a:lnTo>
                  <a:pt x="12702" y="10633"/>
                </a:lnTo>
                <a:lnTo>
                  <a:pt x="12824" y="10828"/>
                </a:lnTo>
                <a:lnTo>
                  <a:pt x="12994" y="11023"/>
                </a:lnTo>
                <a:lnTo>
                  <a:pt x="13189" y="11169"/>
                </a:lnTo>
                <a:lnTo>
                  <a:pt x="13310" y="11217"/>
                </a:lnTo>
                <a:lnTo>
                  <a:pt x="13432" y="11266"/>
                </a:lnTo>
                <a:lnTo>
                  <a:pt x="13554" y="11290"/>
                </a:lnTo>
                <a:lnTo>
                  <a:pt x="13724" y="11315"/>
                </a:lnTo>
                <a:lnTo>
                  <a:pt x="13870" y="11315"/>
                </a:lnTo>
                <a:lnTo>
                  <a:pt x="14016" y="11290"/>
                </a:lnTo>
                <a:lnTo>
                  <a:pt x="14186" y="11266"/>
                </a:lnTo>
                <a:lnTo>
                  <a:pt x="14332" y="11217"/>
                </a:lnTo>
                <a:lnTo>
                  <a:pt x="14600" y="11071"/>
                </a:lnTo>
                <a:lnTo>
                  <a:pt x="14867" y="10877"/>
                </a:lnTo>
                <a:lnTo>
                  <a:pt x="15111" y="10682"/>
                </a:lnTo>
                <a:lnTo>
                  <a:pt x="15330" y="10439"/>
                </a:lnTo>
                <a:lnTo>
                  <a:pt x="15549" y="10195"/>
                </a:lnTo>
                <a:lnTo>
                  <a:pt x="15719" y="9952"/>
                </a:lnTo>
                <a:lnTo>
                  <a:pt x="16352" y="9027"/>
                </a:lnTo>
                <a:lnTo>
                  <a:pt x="16473" y="8833"/>
                </a:lnTo>
                <a:lnTo>
                  <a:pt x="16619" y="8614"/>
                </a:lnTo>
                <a:lnTo>
                  <a:pt x="16692" y="8395"/>
                </a:lnTo>
                <a:lnTo>
                  <a:pt x="16717" y="8273"/>
                </a:lnTo>
                <a:lnTo>
                  <a:pt x="16717" y="8151"/>
                </a:lnTo>
                <a:lnTo>
                  <a:pt x="16717" y="8127"/>
                </a:lnTo>
                <a:lnTo>
                  <a:pt x="16717" y="8078"/>
                </a:lnTo>
                <a:lnTo>
                  <a:pt x="16717" y="8005"/>
                </a:lnTo>
                <a:lnTo>
                  <a:pt x="16692" y="7957"/>
                </a:lnTo>
                <a:lnTo>
                  <a:pt x="16644" y="7908"/>
                </a:lnTo>
                <a:lnTo>
                  <a:pt x="16327" y="7640"/>
                </a:lnTo>
                <a:lnTo>
                  <a:pt x="16011" y="7348"/>
                </a:lnTo>
                <a:lnTo>
                  <a:pt x="15451" y="6740"/>
                </a:lnTo>
                <a:lnTo>
                  <a:pt x="15232" y="6521"/>
                </a:lnTo>
                <a:lnTo>
                  <a:pt x="14989" y="6302"/>
                </a:lnTo>
                <a:lnTo>
                  <a:pt x="14527" y="5888"/>
                </a:lnTo>
                <a:lnTo>
                  <a:pt x="14381" y="5742"/>
                </a:lnTo>
                <a:lnTo>
                  <a:pt x="14283" y="5572"/>
                </a:lnTo>
                <a:lnTo>
                  <a:pt x="14210" y="5402"/>
                </a:lnTo>
                <a:lnTo>
                  <a:pt x="14162" y="5231"/>
                </a:lnTo>
                <a:lnTo>
                  <a:pt x="14162" y="5061"/>
                </a:lnTo>
                <a:lnTo>
                  <a:pt x="14186" y="4866"/>
                </a:lnTo>
                <a:lnTo>
                  <a:pt x="14259" y="4696"/>
                </a:lnTo>
                <a:lnTo>
                  <a:pt x="14381" y="4526"/>
                </a:lnTo>
                <a:lnTo>
                  <a:pt x="14478" y="4428"/>
                </a:lnTo>
                <a:lnTo>
                  <a:pt x="14600" y="4355"/>
                </a:lnTo>
                <a:lnTo>
                  <a:pt x="14746" y="4283"/>
                </a:lnTo>
                <a:lnTo>
                  <a:pt x="14892" y="4234"/>
                </a:lnTo>
                <a:lnTo>
                  <a:pt x="15476" y="4039"/>
                </a:lnTo>
                <a:lnTo>
                  <a:pt x="15719" y="3942"/>
                </a:lnTo>
                <a:lnTo>
                  <a:pt x="15938" y="3820"/>
                </a:lnTo>
                <a:lnTo>
                  <a:pt x="16108" y="3674"/>
                </a:lnTo>
                <a:lnTo>
                  <a:pt x="16230" y="3504"/>
                </a:lnTo>
                <a:lnTo>
                  <a:pt x="16352" y="3334"/>
                </a:lnTo>
                <a:lnTo>
                  <a:pt x="16425" y="3139"/>
                </a:lnTo>
                <a:lnTo>
                  <a:pt x="16473" y="2920"/>
                </a:lnTo>
                <a:lnTo>
                  <a:pt x="16498" y="2701"/>
                </a:lnTo>
                <a:lnTo>
                  <a:pt x="16522" y="2482"/>
                </a:lnTo>
                <a:lnTo>
                  <a:pt x="16498" y="2263"/>
                </a:lnTo>
                <a:lnTo>
                  <a:pt x="16449" y="2044"/>
                </a:lnTo>
                <a:lnTo>
                  <a:pt x="16376" y="1825"/>
                </a:lnTo>
                <a:lnTo>
                  <a:pt x="16303" y="1606"/>
                </a:lnTo>
                <a:lnTo>
                  <a:pt x="16206" y="1387"/>
                </a:lnTo>
                <a:lnTo>
                  <a:pt x="16084" y="1192"/>
                </a:lnTo>
                <a:lnTo>
                  <a:pt x="15938" y="998"/>
                </a:lnTo>
                <a:lnTo>
                  <a:pt x="15768" y="779"/>
                </a:lnTo>
                <a:lnTo>
                  <a:pt x="15573" y="608"/>
                </a:lnTo>
                <a:lnTo>
                  <a:pt x="15354" y="462"/>
                </a:lnTo>
                <a:lnTo>
                  <a:pt x="15111" y="341"/>
                </a:lnTo>
                <a:lnTo>
                  <a:pt x="14892" y="268"/>
                </a:lnTo>
                <a:lnTo>
                  <a:pt x="14648" y="195"/>
                </a:lnTo>
                <a:lnTo>
                  <a:pt x="14137" y="195"/>
                </a:lnTo>
                <a:lnTo>
                  <a:pt x="13894" y="219"/>
                </a:lnTo>
                <a:lnTo>
                  <a:pt x="13675" y="292"/>
                </a:lnTo>
                <a:lnTo>
                  <a:pt x="13432" y="389"/>
                </a:lnTo>
                <a:lnTo>
                  <a:pt x="13213" y="535"/>
                </a:lnTo>
                <a:lnTo>
                  <a:pt x="13018" y="681"/>
                </a:lnTo>
                <a:lnTo>
                  <a:pt x="12848" y="876"/>
                </a:lnTo>
                <a:lnTo>
                  <a:pt x="12702" y="1095"/>
                </a:lnTo>
                <a:lnTo>
                  <a:pt x="12580" y="1338"/>
                </a:lnTo>
                <a:lnTo>
                  <a:pt x="12459" y="1630"/>
                </a:lnTo>
                <a:lnTo>
                  <a:pt x="12337" y="1898"/>
                </a:lnTo>
                <a:lnTo>
                  <a:pt x="12191" y="2166"/>
                </a:lnTo>
                <a:lnTo>
                  <a:pt x="12118" y="2287"/>
                </a:lnTo>
                <a:lnTo>
                  <a:pt x="12021" y="2385"/>
                </a:lnTo>
                <a:lnTo>
                  <a:pt x="11850" y="2531"/>
                </a:lnTo>
                <a:lnTo>
                  <a:pt x="11680" y="2579"/>
                </a:lnTo>
                <a:lnTo>
                  <a:pt x="11510" y="2604"/>
                </a:lnTo>
                <a:lnTo>
                  <a:pt x="11339" y="2579"/>
                </a:lnTo>
                <a:lnTo>
                  <a:pt x="11169" y="2506"/>
                </a:lnTo>
                <a:lnTo>
                  <a:pt x="10999" y="2433"/>
                </a:lnTo>
                <a:lnTo>
                  <a:pt x="10853" y="2312"/>
                </a:lnTo>
                <a:lnTo>
                  <a:pt x="10707" y="2190"/>
                </a:lnTo>
                <a:lnTo>
                  <a:pt x="10488" y="1947"/>
                </a:lnTo>
                <a:lnTo>
                  <a:pt x="10269" y="1679"/>
                </a:lnTo>
                <a:lnTo>
                  <a:pt x="9855" y="1168"/>
                </a:lnTo>
                <a:lnTo>
                  <a:pt x="9636" y="900"/>
                </a:lnTo>
                <a:lnTo>
                  <a:pt x="9417" y="657"/>
                </a:lnTo>
                <a:lnTo>
                  <a:pt x="9174" y="414"/>
                </a:lnTo>
                <a:lnTo>
                  <a:pt x="8906" y="219"/>
                </a:lnTo>
                <a:lnTo>
                  <a:pt x="8857" y="122"/>
                </a:lnTo>
                <a:lnTo>
                  <a:pt x="8784" y="24"/>
                </a:lnTo>
                <a:lnTo>
                  <a:pt x="866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partan"/>
              <a:ea typeface="Spartan"/>
              <a:cs typeface="Spartan"/>
              <a:sym typeface="Spartan"/>
            </a:endParaRPr>
          </a:p>
        </p:txBody>
      </p:sp>
      <p:sp>
        <p:nvSpPr>
          <p:cNvPr id="129" name="Google Shape;129;g82f752b61b_0_24"/>
          <p:cNvSpPr/>
          <p:nvPr/>
        </p:nvSpPr>
        <p:spPr>
          <a:xfrm>
            <a:off x="4057432" y="4029400"/>
            <a:ext cx="407920" cy="587652"/>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partan"/>
              <a:ea typeface="Spartan"/>
              <a:cs typeface="Spartan"/>
              <a:sym typeface="Spartan"/>
            </a:endParaRPr>
          </a:p>
        </p:txBody>
      </p:sp>
      <p:sp>
        <p:nvSpPr>
          <p:cNvPr id="130" name="Google Shape;130;g82f752b61b_0_24"/>
          <p:cNvSpPr/>
          <p:nvPr/>
        </p:nvSpPr>
        <p:spPr>
          <a:xfrm>
            <a:off x="7954400" y="4046005"/>
            <a:ext cx="463154" cy="554469"/>
          </a:xfrm>
          <a:custGeom>
            <a:avLst/>
            <a:gdLst/>
            <a:ahLst/>
            <a:cxnLst/>
            <a:rect l="l" t="t"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rgbClr val="1A11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partan"/>
              <a:ea typeface="Spartan"/>
              <a:cs typeface="Spartan"/>
              <a:sym typeface="Spartan"/>
            </a:endParaRPr>
          </a:p>
        </p:txBody>
      </p:sp>
      <p:sp>
        <p:nvSpPr>
          <p:cNvPr id="131" name="Google Shape;131;g82f752b61b_0_24"/>
          <p:cNvSpPr/>
          <p:nvPr/>
        </p:nvSpPr>
        <p:spPr>
          <a:xfrm>
            <a:off x="2581949" y="1549418"/>
            <a:ext cx="431153" cy="500255"/>
          </a:xfrm>
          <a:custGeom>
            <a:avLst/>
            <a:gdLst/>
            <a:ahLst/>
            <a:cxnLst/>
            <a:rect l="l" t="t" r="r" b="b"/>
            <a:pathLst>
              <a:path w="8966" h="8880" extrusionOk="0">
                <a:moveTo>
                  <a:pt x="4686" y="386"/>
                </a:moveTo>
                <a:lnTo>
                  <a:pt x="4708" y="407"/>
                </a:lnTo>
                <a:lnTo>
                  <a:pt x="4751" y="450"/>
                </a:lnTo>
                <a:lnTo>
                  <a:pt x="4772" y="557"/>
                </a:lnTo>
                <a:lnTo>
                  <a:pt x="4793" y="792"/>
                </a:lnTo>
                <a:lnTo>
                  <a:pt x="4793" y="899"/>
                </a:lnTo>
                <a:lnTo>
                  <a:pt x="4793" y="1156"/>
                </a:lnTo>
                <a:lnTo>
                  <a:pt x="4772" y="1306"/>
                </a:lnTo>
                <a:lnTo>
                  <a:pt x="4751" y="1348"/>
                </a:lnTo>
                <a:lnTo>
                  <a:pt x="4729" y="1370"/>
                </a:lnTo>
                <a:lnTo>
                  <a:pt x="4686" y="1327"/>
                </a:lnTo>
                <a:lnTo>
                  <a:pt x="4644" y="1241"/>
                </a:lnTo>
                <a:lnTo>
                  <a:pt x="4580" y="963"/>
                </a:lnTo>
                <a:lnTo>
                  <a:pt x="4558" y="685"/>
                </a:lnTo>
                <a:lnTo>
                  <a:pt x="4580" y="557"/>
                </a:lnTo>
                <a:lnTo>
                  <a:pt x="4601" y="493"/>
                </a:lnTo>
                <a:lnTo>
                  <a:pt x="4665" y="407"/>
                </a:lnTo>
                <a:lnTo>
                  <a:pt x="4686" y="386"/>
                </a:lnTo>
                <a:close/>
                <a:moveTo>
                  <a:pt x="4451" y="1"/>
                </a:moveTo>
                <a:lnTo>
                  <a:pt x="4366" y="43"/>
                </a:lnTo>
                <a:lnTo>
                  <a:pt x="4280" y="86"/>
                </a:lnTo>
                <a:lnTo>
                  <a:pt x="4194" y="150"/>
                </a:lnTo>
                <a:lnTo>
                  <a:pt x="4087" y="321"/>
                </a:lnTo>
                <a:lnTo>
                  <a:pt x="4002" y="493"/>
                </a:lnTo>
                <a:lnTo>
                  <a:pt x="3980" y="621"/>
                </a:lnTo>
                <a:lnTo>
                  <a:pt x="3916" y="728"/>
                </a:lnTo>
                <a:lnTo>
                  <a:pt x="3873" y="792"/>
                </a:lnTo>
                <a:lnTo>
                  <a:pt x="3831" y="835"/>
                </a:lnTo>
                <a:lnTo>
                  <a:pt x="3788" y="899"/>
                </a:lnTo>
                <a:lnTo>
                  <a:pt x="3766" y="985"/>
                </a:lnTo>
                <a:lnTo>
                  <a:pt x="3766" y="1049"/>
                </a:lnTo>
                <a:lnTo>
                  <a:pt x="3788" y="1113"/>
                </a:lnTo>
                <a:lnTo>
                  <a:pt x="3852" y="1220"/>
                </a:lnTo>
                <a:lnTo>
                  <a:pt x="3938" y="1327"/>
                </a:lnTo>
                <a:lnTo>
                  <a:pt x="4023" y="1455"/>
                </a:lnTo>
                <a:lnTo>
                  <a:pt x="4109" y="1627"/>
                </a:lnTo>
                <a:lnTo>
                  <a:pt x="4216" y="1776"/>
                </a:lnTo>
                <a:lnTo>
                  <a:pt x="4280" y="1841"/>
                </a:lnTo>
                <a:lnTo>
                  <a:pt x="4344" y="1905"/>
                </a:lnTo>
                <a:lnTo>
                  <a:pt x="4430" y="1948"/>
                </a:lnTo>
                <a:lnTo>
                  <a:pt x="4515" y="1969"/>
                </a:lnTo>
                <a:lnTo>
                  <a:pt x="4622" y="1969"/>
                </a:lnTo>
                <a:lnTo>
                  <a:pt x="4708" y="1948"/>
                </a:lnTo>
                <a:lnTo>
                  <a:pt x="4772" y="1905"/>
                </a:lnTo>
                <a:lnTo>
                  <a:pt x="4836" y="1841"/>
                </a:lnTo>
                <a:lnTo>
                  <a:pt x="4879" y="1776"/>
                </a:lnTo>
                <a:lnTo>
                  <a:pt x="4922" y="1691"/>
                </a:lnTo>
                <a:lnTo>
                  <a:pt x="4986" y="1520"/>
                </a:lnTo>
                <a:lnTo>
                  <a:pt x="5007" y="1391"/>
                </a:lnTo>
                <a:lnTo>
                  <a:pt x="5029" y="1327"/>
                </a:lnTo>
                <a:lnTo>
                  <a:pt x="5072" y="1263"/>
                </a:lnTo>
                <a:lnTo>
                  <a:pt x="5179" y="1135"/>
                </a:lnTo>
                <a:lnTo>
                  <a:pt x="5200" y="1070"/>
                </a:lnTo>
                <a:lnTo>
                  <a:pt x="5221" y="963"/>
                </a:lnTo>
                <a:lnTo>
                  <a:pt x="5221" y="878"/>
                </a:lnTo>
                <a:lnTo>
                  <a:pt x="5179" y="814"/>
                </a:lnTo>
                <a:lnTo>
                  <a:pt x="5136" y="771"/>
                </a:lnTo>
                <a:lnTo>
                  <a:pt x="5093" y="685"/>
                </a:lnTo>
                <a:lnTo>
                  <a:pt x="5050" y="557"/>
                </a:lnTo>
                <a:lnTo>
                  <a:pt x="5029" y="428"/>
                </a:lnTo>
                <a:lnTo>
                  <a:pt x="4965" y="257"/>
                </a:lnTo>
                <a:lnTo>
                  <a:pt x="4922" y="172"/>
                </a:lnTo>
                <a:lnTo>
                  <a:pt x="4879" y="108"/>
                </a:lnTo>
                <a:lnTo>
                  <a:pt x="4815" y="65"/>
                </a:lnTo>
                <a:lnTo>
                  <a:pt x="4729" y="22"/>
                </a:lnTo>
                <a:lnTo>
                  <a:pt x="4644" y="1"/>
                </a:lnTo>
                <a:close/>
                <a:moveTo>
                  <a:pt x="3852" y="2033"/>
                </a:moveTo>
                <a:lnTo>
                  <a:pt x="3724" y="2055"/>
                </a:lnTo>
                <a:lnTo>
                  <a:pt x="3617" y="2097"/>
                </a:lnTo>
                <a:lnTo>
                  <a:pt x="3531" y="2183"/>
                </a:lnTo>
                <a:lnTo>
                  <a:pt x="3446" y="2268"/>
                </a:lnTo>
                <a:lnTo>
                  <a:pt x="3403" y="2375"/>
                </a:lnTo>
                <a:lnTo>
                  <a:pt x="3339" y="2504"/>
                </a:lnTo>
                <a:lnTo>
                  <a:pt x="3274" y="2739"/>
                </a:lnTo>
                <a:lnTo>
                  <a:pt x="3232" y="2975"/>
                </a:lnTo>
                <a:lnTo>
                  <a:pt x="3210" y="3295"/>
                </a:lnTo>
                <a:lnTo>
                  <a:pt x="3210" y="3445"/>
                </a:lnTo>
                <a:lnTo>
                  <a:pt x="3253" y="3595"/>
                </a:lnTo>
                <a:lnTo>
                  <a:pt x="3296" y="3702"/>
                </a:lnTo>
                <a:lnTo>
                  <a:pt x="3339" y="3723"/>
                </a:lnTo>
                <a:lnTo>
                  <a:pt x="3381" y="3745"/>
                </a:lnTo>
                <a:lnTo>
                  <a:pt x="3574" y="3766"/>
                </a:lnTo>
                <a:lnTo>
                  <a:pt x="3766" y="3766"/>
                </a:lnTo>
                <a:lnTo>
                  <a:pt x="3959" y="3723"/>
                </a:lnTo>
                <a:lnTo>
                  <a:pt x="4836" y="3723"/>
                </a:lnTo>
                <a:lnTo>
                  <a:pt x="4858" y="3702"/>
                </a:lnTo>
                <a:lnTo>
                  <a:pt x="5200" y="3702"/>
                </a:lnTo>
                <a:lnTo>
                  <a:pt x="5478" y="3723"/>
                </a:lnTo>
                <a:lnTo>
                  <a:pt x="5649" y="3702"/>
                </a:lnTo>
                <a:lnTo>
                  <a:pt x="5692" y="3681"/>
                </a:lnTo>
                <a:lnTo>
                  <a:pt x="5735" y="3616"/>
                </a:lnTo>
                <a:lnTo>
                  <a:pt x="5756" y="3574"/>
                </a:lnTo>
                <a:lnTo>
                  <a:pt x="5756" y="3509"/>
                </a:lnTo>
                <a:lnTo>
                  <a:pt x="5756" y="3360"/>
                </a:lnTo>
                <a:lnTo>
                  <a:pt x="5756" y="3210"/>
                </a:lnTo>
                <a:lnTo>
                  <a:pt x="5756" y="2868"/>
                </a:lnTo>
                <a:lnTo>
                  <a:pt x="5735" y="2696"/>
                </a:lnTo>
                <a:lnTo>
                  <a:pt x="5713" y="2611"/>
                </a:lnTo>
                <a:lnTo>
                  <a:pt x="5671" y="2525"/>
                </a:lnTo>
                <a:lnTo>
                  <a:pt x="5585" y="2418"/>
                </a:lnTo>
                <a:lnTo>
                  <a:pt x="5457" y="2268"/>
                </a:lnTo>
                <a:lnTo>
                  <a:pt x="5307" y="2183"/>
                </a:lnTo>
                <a:lnTo>
                  <a:pt x="5243" y="2162"/>
                </a:lnTo>
                <a:lnTo>
                  <a:pt x="5179" y="2162"/>
                </a:lnTo>
                <a:lnTo>
                  <a:pt x="5136" y="2183"/>
                </a:lnTo>
                <a:lnTo>
                  <a:pt x="5093" y="2247"/>
                </a:lnTo>
                <a:lnTo>
                  <a:pt x="4986" y="2440"/>
                </a:lnTo>
                <a:lnTo>
                  <a:pt x="4879" y="2589"/>
                </a:lnTo>
                <a:lnTo>
                  <a:pt x="4836" y="2654"/>
                </a:lnTo>
                <a:lnTo>
                  <a:pt x="4793" y="2675"/>
                </a:lnTo>
                <a:lnTo>
                  <a:pt x="4729" y="2654"/>
                </a:lnTo>
                <a:lnTo>
                  <a:pt x="4686" y="2632"/>
                </a:lnTo>
                <a:lnTo>
                  <a:pt x="4686" y="2568"/>
                </a:lnTo>
                <a:lnTo>
                  <a:pt x="4686" y="2504"/>
                </a:lnTo>
                <a:lnTo>
                  <a:pt x="4686" y="2375"/>
                </a:lnTo>
                <a:lnTo>
                  <a:pt x="4708" y="2290"/>
                </a:lnTo>
                <a:lnTo>
                  <a:pt x="4751" y="2226"/>
                </a:lnTo>
                <a:lnTo>
                  <a:pt x="4772" y="2183"/>
                </a:lnTo>
                <a:lnTo>
                  <a:pt x="4751" y="2162"/>
                </a:lnTo>
                <a:lnTo>
                  <a:pt x="4708" y="2119"/>
                </a:lnTo>
                <a:lnTo>
                  <a:pt x="4601" y="2097"/>
                </a:lnTo>
                <a:lnTo>
                  <a:pt x="4494" y="2097"/>
                </a:lnTo>
                <a:lnTo>
                  <a:pt x="4451" y="2119"/>
                </a:lnTo>
                <a:lnTo>
                  <a:pt x="4408" y="2183"/>
                </a:lnTo>
                <a:lnTo>
                  <a:pt x="4430" y="2226"/>
                </a:lnTo>
                <a:lnTo>
                  <a:pt x="4451" y="2290"/>
                </a:lnTo>
                <a:lnTo>
                  <a:pt x="4451" y="2354"/>
                </a:lnTo>
                <a:lnTo>
                  <a:pt x="4430" y="2504"/>
                </a:lnTo>
                <a:lnTo>
                  <a:pt x="4387" y="2675"/>
                </a:lnTo>
                <a:lnTo>
                  <a:pt x="4344" y="2654"/>
                </a:lnTo>
                <a:lnTo>
                  <a:pt x="4301" y="2611"/>
                </a:lnTo>
                <a:lnTo>
                  <a:pt x="4237" y="2525"/>
                </a:lnTo>
                <a:lnTo>
                  <a:pt x="4194" y="2418"/>
                </a:lnTo>
                <a:lnTo>
                  <a:pt x="4152" y="2290"/>
                </a:lnTo>
                <a:lnTo>
                  <a:pt x="4109" y="2183"/>
                </a:lnTo>
                <a:lnTo>
                  <a:pt x="4045" y="2097"/>
                </a:lnTo>
                <a:lnTo>
                  <a:pt x="3980" y="2033"/>
                </a:lnTo>
                <a:close/>
                <a:moveTo>
                  <a:pt x="7853" y="5456"/>
                </a:moveTo>
                <a:lnTo>
                  <a:pt x="7917" y="5521"/>
                </a:lnTo>
                <a:lnTo>
                  <a:pt x="7939" y="5542"/>
                </a:lnTo>
                <a:lnTo>
                  <a:pt x="7960" y="5606"/>
                </a:lnTo>
                <a:lnTo>
                  <a:pt x="7981" y="5735"/>
                </a:lnTo>
                <a:lnTo>
                  <a:pt x="7960" y="5949"/>
                </a:lnTo>
                <a:lnTo>
                  <a:pt x="7960" y="6205"/>
                </a:lnTo>
                <a:lnTo>
                  <a:pt x="7939" y="6355"/>
                </a:lnTo>
                <a:lnTo>
                  <a:pt x="7917" y="6398"/>
                </a:lnTo>
                <a:lnTo>
                  <a:pt x="7874" y="6419"/>
                </a:lnTo>
                <a:lnTo>
                  <a:pt x="7789" y="6077"/>
                </a:lnTo>
                <a:lnTo>
                  <a:pt x="7746" y="5799"/>
                </a:lnTo>
                <a:lnTo>
                  <a:pt x="7746" y="5649"/>
                </a:lnTo>
                <a:lnTo>
                  <a:pt x="7767" y="5542"/>
                </a:lnTo>
                <a:lnTo>
                  <a:pt x="7810" y="5478"/>
                </a:lnTo>
                <a:lnTo>
                  <a:pt x="7832" y="5456"/>
                </a:lnTo>
                <a:close/>
                <a:moveTo>
                  <a:pt x="1477" y="5456"/>
                </a:moveTo>
                <a:lnTo>
                  <a:pt x="1499" y="5478"/>
                </a:lnTo>
                <a:lnTo>
                  <a:pt x="1541" y="5521"/>
                </a:lnTo>
                <a:lnTo>
                  <a:pt x="1584" y="5649"/>
                </a:lnTo>
                <a:lnTo>
                  <a:pt x="1584" y="5820"/>
                </a:lnTo>
                <a:lnTo>
                  <a:pt x="1584" y="6013"/>
                </a:lnTo>
                <a:lnTo>
                  <a:pt x="1563" y="6184"/>
                </a:lnTo>
                <a:lnTo>
                  <a:pt x="1541" y="6355"/>
                </a:lnTo>
                <a:lnTo>
                  <a:pt x="1520" y="6505"/>
                </a:lnTo>
                <a:lnTo>
                  <a:pt x="1477" y="6590"/>
                </a:lnTo>
                <a:lnTo>
                  <a:pt x="1434" y="6526"/>
                </a:lnTo>
                <a:lnTo>
                  <a:pt x="1413" y="6441"/>
                </a:lnTo>
                <a:lnTo>
                  <a:pt x="1392" y="6269"/>
                </a:lnTo>
                <a:lnTo>
                  <a:pt x="1413" y="6098"/>
                </a:lnTo>
                <a:lnTo>
                  <a:pt x="1434" y="5949"/>
                </a:lnTo>
                <a:lnTo>
                  <a:pt x="1456" y="5756"/>
                </a:lnTo>
                <a:lnTo>
                  <a:pt x="1456" y="5692"/>
                </a:lnTo>
                <a:lnTo>
                  <a:pt x="1434" y="5649"/>
                </a:lnTo>
                <a:lnTo>
                  <a:pt x="1392" y="5628"/>
                </a:lnTo>
                <a:lnTo>
                  <a:pt x="1370" y="5670"/>
                </a:lnTo>
                <a:lnTo>
                  <a:pt x="1370" y="5649"/>
                </a:lnTo>
                <a:lnTo>
                  <a:pt x="1413" y="5542"/>
                </a:lnTo>
                <a:lnTo>
                  <a:pt x="1434" y="5478"/>
                </a:lnTo>
                <a:lnTo>
                  <a:pt x="1456" y="5456"/>
                </a:lnTo>
                <a:close/>
                <a:moveTo>
                  <a:pt x="1199" y="5050"/>
                </a:moveTo>
                <a:lnTo>
                  <a:pt x="1113" y="5093"/>
                </a:lnTo>
                <a:lnTo>
                  <a:pt x="1028" y="5136"/>
                </a:lnTo>
                <a:lnTo>
                  <a:pt x="964" y="5221"/>
                </a:lnTo>
                <a:lnTo>
                  <a:pt x="857" y="5392"/>
                </a:lnTo>
                <a:lnTo>
                  <a:pt x="771" y="5563"/>
                </a:lnTo>
                <a:lnTo>
                  <a:pt x="707" y="5670"/>
                </a:lnTo>
                <a:lnTo>
                  <a:pt x="643" y="5799"/>
                </a:lnTo>
                <a:lnTo>
                  <a:pt x="579" y="5927"/>
                </a:lnTo>
                <a:lnTo>
                  <a:pt x="536" y="6034"/>
                </a:lnTo>
                <a:lnTo>
                  <a:pt x="536" y="6098"/>
                </a:lnTo>
                <a:lnTo>
                  <a:pt x="557" y="6163"/>
                </a:lnTo>
                <a:lnTo>
                  <a:pt x="643" y="6269"/>
                </a:lnTo>
                <a:lnTo>
                  <a:pt x="728" y="6376"/>
                </a:lnTo>
                <a:lnTo>
                  <a:pt x="792" y="6505"/>
                </a:lnTo>
                <a:lnTo>
                  <a:pt x="878" y="6676"/>
                </a:lnTo>
                <a:lnTo>
                  <a:pt x="985" y="6826"/>
                </a:lnTo>
                <a:lnTo>
                  <a:pt x="1049" y="6890"/>
                </a:lnTo>
                <a:lnTo>
                  <a:pt x="1113" y="6954"/>
                </a:lnTo>
                <a:lnTo>
                  <a:pt x="1199" y="6997"/>
                </a:lnTo>
                <a:lnTo>
                  <a:pt x="1306" y="7018"/>
                </a:lnTo>
                <a:lnTo>
                  <a:pt x="1392" y="7018"/>
                </a:lnTo>
                <a:lnTo>
                  <a:pt x="1477" y="6997"/>
                </a:lnTo>
                <a:lnTo>
                  <a:pt x="1563" y="6954"/>
                </a:lnTo>
                <a:lnTo>
                  <a:pt x="1606" y="6890"/>
                </a:lnTo>
                <a:lnTo>
                  <a:pt x="1670" y="6826"/>
                </a:lnTo>
                <a:lnTo>
                  <a:pt x="1712" y="6762"/>
                </a:lnTo>
                <a:lnTo>
                  <a:pt x="1755" y="6590"/>
                </a:lnTo>
                <a:lnTo>
                  <a:pt x="1798" y="6441"/>
                </a:lnTo>
                <a:lnTo>
                  <a:pt x="1819" y="6376"/>
                </a:lnTo>
                <a:lnTo>
                  <a:pt x="1841" y="6312"/>
                </a:lnTo>
                <a:lnTo>
                  <a:pt x="1948" y="6184"/>
                </a:lnTo>
                <a:lnTo>
                  <a:pt x="1991" y="6120"/>
                </a:lnTo>
                <a:lnTo>
                  <a:pt x="2012" y="6034"/>
                </a:lnTo>
                <a:lnTo>
                  <a:pt x="1991" y="5949"/>
                </a:lnTo>
                <a:lnTo>
                  <a:pt x="1948" y="5884"/>
                </a:lnTo>
                <a:lnTo>
                  <a:pt x="1905" y="5820"/>
                </a:lnTo>
                <a:lnTo>
                  <a:pt x="1862" y="5756"/>
                </a:lnTo>
                <a:lnTo>
                  <a:pt x="1841" y="5628"/>
                </a:lnTo>
                <a:lnTo>
                  <a:pt x="1798" y="5478"/>
                </a:lnTo>
                <a:lnTo>
                  <a:pt x="1734" y="5307"/>
                </a:lnTo>
                <a:lnTo>
                  <a:pt x="1691" y="5221"/>
                </a:lnTo>
                <a:lnTo>
                  <a:pt x="1648" y="5178"/>
                </a:lnTo>
                <a:lnTo>
                  <a:pt x="1584" y="5114"/>
                </a:lnTo>
                <a:lnTo>
                  <a:pt x="1499" y="5093"/>
                </a:lnTo>
                <a:lnTo>
                  <a:pt x="1413" y="5050"/>
                </a:lnTo>
                <a:close/>
                <a:moveTo>
                  <a:pt x="7618" y="5050"/>
                </a:moveTo>
                <a:lnTo>
                  <a:pt x="7532" y="5093"/>
                </a:lnTo>
                <a:lnTo>
                  <a:pt x="7447" y="5136"/>
                </a:lnTo>
                <a:lnTo>
                  <a:pt x="7382" y="5200"/>
                </a:lnTo>
                <a:lnTo>
                  <a:pt x="7275" y="5349"/>
                </a:lnTo>
                <a:lnTo>
                  <a:pt x="7190" y="5521"/>
                </a:lnTo>
                <a:lnTo>
                  <a:pt x="7147" y="5649"/>
                </a:lnTo>
                <a:lnTo>
                  <a:pt x="7083" y="5777"/>
                </a:lnTo>
                <a:lnTo>
                  <a:pt x="7040" y="5842"/>
                </a:lnTo>
                <a:lnTo>
                  <a:pt x="6997" y="5906"/>
                </a:lnTo>
                <a:lnTo>
                  <a:pt x="6954" y="5949"/>
                </a:lnTo>
                <a:lnTo>
                  <a:pt x="6933" y="6034"/>
                </a:lnTo>
                <a:lnTo>
                  <a:pt x="6954" y="6141"/>
                </a:lnTo>
                <a:lnTo>
                  <a:pt x="6997" y="6205"/>
                </a:lnTo>
                <a:lnTo>
                  <a:pt x="7061" y="6248"/>
                </a:lnTo>
                <a:lnTo>
                  <a:pt x="7126" y="6334"/>
                </a:lnTo>
                <a:lnTo>
                  <a:pt x="7147" y="6376"/>
                </a:lnTo>
                <a:lnTo>
                  <a:pt x="7168" y="6441"/>
                </a:lnTo>
                <a:lnTo>
                  <a:pt x="7211" y="6569"/>
                </a:lnTo>
                <a:lnTo>
                  <a:pt x="7318" y="6740"/>
                </a:lnTo>
                <a:lnTo>
                  <a:pt x="7425" y="6890"/>
                </a:lnTo>
                <a:lnTo>
                  <a:pt x="7511" y="6954"/>
                </a:lnTo>
                <a:lnTo>
                  <a:pt x="7596" y="6997"/>
                </a:lnTo>
                <a:lnTo>
                  <a:pt x="7682" y="7018"/>
                </a:lnTo>
                <a:lnTo>
                  <a:pt x="7789" y="7018"/>
                </a:lnTo>
                <a:lnTo>
                  <a:pt x="7874" y="6997"/>
                </a:lnTo>
                <a:lnTo>
                  <a:pt x="7960" y="6954"/>
                </a:lnTo>
                <a:lnTo>
                  <a:pt x="8024" y="6890"/>
                </a:lnTo>
                <a:lnTo>
                  <a:pt x="8067" y="6826"/>
                </a:lnTo>
                <a:lnTo>
                  <a:pt x="8131" y="6676"/>
                </a:lnTo>
                <a:lnTo>
                  <a:pt x="8174" y="6505"/>
                </a:lnTo>
                <a:lnTo>
                  <a:pt x="8238" y="6376"/>
                </a:lnTo>
                <a:lnTo>
                  <a:pt x="8302" y="6269"/>
                </a:lnTo>
                <a:lnTo>
                  <a:pt x="8367" y="6141"/>
                </a:lnTo>
                <a:lnTo>
                  <a:pt x="8388" y="6077"/>
                </a:lnTo>
                <a:lnTo>
                  <a:pt x="8409" y="6034"/>
                </a:lnTo>
                <a:lnTo>
                  <a:pt x="8388" y="5927"/>
                </a:lnTo>
                <a:lnTo>
                  <a:pt x="8345" y="5863"/>
                </a:lnTo>
                <a:lnTo>
                  <a:pt x="8302" y="5820"/>
                </a:lnTo>
                <a:lnTo>
                  <a:pt x="8260" y="5735"/>
                </a:lnTo>
                <a:lnTo>
                  <a:pt x="8238" y="5606"/>
                </a:lnTo>
                <a:lnTo>
                  <a:pt x="8195" y="5478"/>
                </a:lnTo>
                <a:lnTo>
                  <a:pt x="8131" y="5307"/>
                </a:lnTo>
                <a:lnTo>
                  <a:pt x="8088" y="5221"/>
                </a:lnTo>
                <a:lnTo>
                  <a:pt x="8046" y="5178"/>
                </a:lnTo>
                <a:lnTo>
                  <a:pt x="7981" y="5114"/>
                </a:lnTo>
                <a:lnTo>
                  <a:pt x="7896" y="5093"/>
                </a:lnTo>
                <a:lnTo>
                  <a:pt x="7810" y="5050"/>
                </a:lnTo>
                <a:close/>
                <a:moveTo>
                  <a:pt x="4473" y="4237"/>
                </a:moveTo>
                <a:lnTo>
                  <a:pt x="4366" y="4280"/>
                </a:lnTo>
                <a:lnTo>
                  <a:pt x="4301" y="4344"/>
                </a:lnTo>
                <a:lnTo>
                  <a:pt x="4280" y="4429"/>
                </a:lnTo>
                <a:lnTo>
                  <a:pt x="4259" y="4515"/>
                </a:lnTo>
                <a:lnTo>
                  <a:pt x="4259" y="4729"/>
                </a:lnTo>
                <a:lnTo>
                  <a:pt x="4301" y="4922"/>
                </a:lnTo>
                <a:lnTo>
                  <a:pt x="4323" y="5136"/>
                </a:lnTo>
                <a:lnTo>
                  <a:pt x="4344" y="5371"/>
                </a:lnTo>
                <a:lnTo>
                  <a:pt x="4344" y="5606"/>
                </a:lnTo>
                <a:lnTo>
                  <a:pt x="4323" y="5713"/>
                </a:lnTo>
                <a:lnTo>
                  <a:pt x="4301" y="5820"/>
                </a:lnTo>
                <a:lnTo>
                  <a:pt x="4280" y="5884"/>
                </a:lnTo>
                <a:lnTo>
                  <a:pt x="4216" y="5949"/>
                </a:lnTo>
                <a:lnTo>
                  <a:pt x="4087" y="6034"/>
                </a:lnTo>
                <a:lnTo>
                  <a:pt x="3938" y="6120"/>
                </a:lnTo>
                <a:lnTo>
                  <a:pt x="3745" y="6205"/>
                </a:lnTo>
                <a:lnTo>
                  <a:pt x="3339" y="6334"/>
                </a:lnTo>
                <a:lnTo>
                  <a:pt x="3167" y="6398"/>
                </a:lnTo>
                <a:lnTo>
                  <a:pt x="3039" y="6462"/>
                </a:lnTo>
                <a:lnTo>
                  <a:pt x="2889" y="6590"/>
                </a:lnTo>
                <a:lnTo>
                  <a:pt x="2868" y="6633"/>
                </a:lnTo>
                <a:lnTo>
                  <a:pt x="2825" y="6697"/>
                </a:lnTo>
                <a:lnTo>
                  <a:pt x="2825" y="6762"/>
                </a:lnTo>
                <a:lnTo>
                  <a:pt x="2825" y="6804"/>
                </a:lnTo>
                <a:lnTo>
                  <a:pt x="2868" y="6890"/>
                </a:lnTo>
                <a:lnTo>
                  <a:pt x="2953" y="6954"/>
                </a:lnTo>
                <a:lnTo>
                  <a:pt x="3060" y="6997"/>
                </a:lnTo>
                <a:lnTo>
                  <a:pt x="3210" y="7018"/>
                </a:lnTo>
                <a:lnTo>
                  <a:pt x="3360" y="6997"/>
                </a:lnTo>
                <a:lnTo>
                  <a:pt x="3724" y="6847"/>
                </a:lnTo>
                <a:lnTo>
                  <a:pt x="4087" y="6719"/>
                </a:lnTo>
                <a:lnTo>
                  <a:pt x="4259" y="6655"/>
                </a:lnTo>
                <a:lnTo>
                  <a:pt x="4430" y="6569"/>
                </a:lnTo>
                <a:lnTo>
                  <a:pt x="4622" y="6505"/>
                </a:lnTo>
                <a:lnTo>
                  <a:pt x="4708" y="6505"/>
                </a:lnTo>
                <a:lnTo>
                  <a:pt x="4793" y="6526"/>
                </a:lnTo>
                <a:lnTo>
                  <a:pt x="4943" y="6569"/>
                </a:lnTo>
                <a:lnTo>
                  <a:pt x="5093" y="6655"/>
                </a:lnTo>
                <a:lnTo>
                  <a:pt x="5371" y="6826"/>
                </a:lnTo>
                <a:lnTo>
                  <a:pt x="5500" y="6911"/>
                </a:lnTo>
                <a:lnTo>
                  <a:pt x="5649" y="7018"/>
                </a:lnTo>
                <a:lnTo>
                  <a:pt x="5778" y="7104"/>
                </a:lnTo>
                <a:lnTo>
                  <a:pt x="5949" y="7104"/>
                </a:lnTo>
                <a:lnTo>
                  <a:pt x="6056" y="7061"/>
                </a:lnTo>
                <a:lnTo>
                  <a:pt x="6141" y="6976"/>
                </a:lnTo>
                <a:lnTo>
                  <a:pt x="6227" y="6869"/>
                </a:lnTo>
                <a:lnTo>
                  <a:pt x="6248" y="6762"/>
                </a:lnTo>
                <a:lnTo>
                  <a:pt x="6227" y="6676"/>
                </a:lnTo>
                <a:lnTo>
                  <a:pt x="6206" y="6590"/>
                </a:lnTo>
                <a:lnTo>
                  <a:pt x="6141" y="6526"/>
                </a:lnTo>
                <a:lnTo>
                  <a:pt x="6077" y="6462"/>
                </a:lnTo>
                <a:lnTo>
                  <a:pt x="5906" y="6355"/>
                </a:lnTo>
                <a:lnTo>
                  <a:pt x="5756" y="6269"/>
                </a:lnTo>
                <a:lnTo>
                  <a:pt x="5564" y="6184"/>
                </a:lnTo>
                <a:lnTo>
                  <a:pt x="5328" y="6120"/>
                </a:lnTo>
                <a:lnTo>
                  <a:pt x="5114" y="6034"/>
                </a:lnTo>
                <a:lnTo>
                  <a:pt x="5029" y="5991"/>
                </a:lnTo>
                <a:lnTo>
                  <a:pt x="4943" y="5927"/>
                </a:lnTo>
                <a:lnTo>
                  <a:pt x="4900" y="5863"/>
                </a:lnTo>
                <a:lnTo>
                  <a:pt x="4879" y="5777"/>
                </a:lnTo>
                <a:lnTo>
                  <a:pt x="4858" y="5585"/>
                </a:lnTo>
                <a:lnTo>
                  <a:pt x="4879" y="5221"/>
                </a:lnTo>
                <a:lnTo>
                  <a:pt x="4879" y="5178"/>
                </a:lnTo>
                <a:lnTo>
                  <a:pt x="4879" y="5050"/>
                </a:lnTo>
                <a:lnTo>
                  <a:pt x="4900" y="4879"/>
                </a:lnTo>
                <a:lnTo>
                  <a:pt x="4900" y="4665"/>
                </a:lnTo>
                <a:lnTo>
                  <a:pt x="4858" y="4494"/>
                </a:lnTo>
                <a:lnTo>
                  <a:pt x="4836" y="4408"/>
                </a:lnTo>
                <a:lnTo>
                  <a:pt x="4793" y="4322"/>
                </a:lnTo>
                <a:lnTo>
                  <a:pt x="4729" y="4280"/>
                </a:lnTo>
                <a:lnTo>
                  <a:pt x="4665" y="4237"/>
                </a:lnTo>
                <a:close/>
                <a:moveTo>
                  <a:pt x="621" y="7083"/>
                </a:moveTo>
                <a:lnTo>
                  <a:pt x="536" y="7104"/>
                </a:lnTo>
                <a:lnTo>
                  <a:pt x="407" y="7147"/>
                </a:lnTo>
                <a:lnTo>
                  <a:pt x="322" y="7211"/>
                </a:lnTo>
                <a:lnTo>
                  <a:pt x="236" y="7296"/>
                </a:lnTo>
                <a:lnTo>
                  <a:pt x="172" y="7425"/>
                </a:lnTo>
                <a:lnTo>
                  <a:pt x="108" y="7596"/>
                </a:lnTo>
                <a:lnTo>
                  <a:pt x="65" y="7789"/>
                </a:lnTo>
                <a:lnTo>
                  <a:pt x="22" y="8003"/>
                </a:lnTo>
                <a:lnTo>
                  <a:pt x="22" y="8195"/>
                </a:lnTo>
                <a:lnTo>
                  <a:pt x="1" y="8345"/>
                </a:lnTo>
                <a:lnTo>
                  <a:pt x="1" y="8473"/>
                </a:lnTo>
                <a:lnTo>
                  <a:pt x="22" y="8516"/>
                </a:lnTo>
                <a:lnTo>
                  <a:pt x="44" y="8580"/>
                </a:lnTo>
                <a:lnTo>
                  <a:pt x="108" y="8602"/>
                </a:lnTo>
                <a:lnTo>
                  <a:pt x="172" y="8644"/>
                </a:lnTo>
                <a:lnTo>
                  <a:pt x="322" y="8687"/>
                </a:lnTo>
                <a:lnTo>
                  <a:pt x="493" y="8709"/>
                </a:lnTo>
                <a:lnTo>
                  <a:pt x="878" y="8730"/>
                </a:lnTo>
                <a:lnTo>
                  <a:pt x="1584" y="8730"/>
                </a:lnTo>
                <a:lnTo>
                  <a:pt x="1969" y="8794"/>
                </a:lnTo>
                <a:lnTo>
                  <a:pt x="2140" y="8816"/>
                </a:lnTo>
                <a:lnTo>
                  <a:pt x="2333" y="8816"/>
                </a:lnTo>
                <a:lnTo>
                  <a:pt x="2419" y="8794"/>
                </a:lnTo>
                <a:lnTo>
                  <a:pt x="2483" y="8773"/>
                </a:lnTo>
                <a:lnTo>
                  <a:pt x="2526" y="8730"/>
                </a:lnTo>
                <a:lnTo>
                  <a:pt x="2526" y="8666"/>
                </a:lnTo>
                <a:lnTo>
                  <a:pt x="2526" y="8516"/>
                </a:lnTo>
                <a:lnTo>
                  <a:pt x="2526" y="8345"/>
                </a:lnTo>
                <a:lnTo>
                  <a:pt x="2526" y="8088"/>
                </a:lnTo>
                <a:lnTo>
                  <a:pt x="2504" y="7789"/>
                </a:lnTo>
                <a:lnTo>
                  <a:pt x="2461" y="7660"/>
                </a:lnTo>
                <a:lnTo>
                  <a:pt x="2419" y="7532"/>
                </a:lnTo>
                <a:lnTo>
                  <a:pt x="2333" y="7425"/>
                </a:lnTo>
                <a:lnTo>
                  <a:pt x="2247" y="7318"/>
                </a:lnTo>
                <a:lnTo>
                  <a:pt x="2140" y="7232"/>
                </a:lnTo>
                <a:lnTo>
                  <a:pt x="2033" y="7211"/>
                </a:lnTo>
                <a:lnTo>
                  <a:pt x="1991" y="7211"/>
                </a:lnTo>
                <a:lnTo>
                  <a:pt x="1948" y="7232"/>
                </a:lnTo>
                <a:lnTo>
                  <a:pt x="1862" y="7318"/>
                </a:lnTo>
                <a:lnTo>
                  <a:pt x="1777" y="7425"/>
                </a:lnTo>
                <a:lnTo>
                  <a:pt x="1712" y="7553"/>
                </a:lnTo>
                <a:lnTo>
                  <a:pt x="1627" y="7682"/>
                </a:lnTo>
                <a:lnTo>
                  <a:pt x="1563" y="7724"/>
                </a:lnTo>
                <a:lnTo>
                  <a:pt x="1520" y="7724"/>
                </a:lnTo>
                <a:lnTo>
                  <a:pt x="1456" y="7703"/>
                </a:lnTo>
                <a:lnTo>
                  <a:pt x="1413" y="7639"/>
                </a:lnTo>
                <a:lnTo>
                  <a:pt x="1413" y="7575"/>
                </a:lnTo>
                <a:lnTo>
                  <a:pt x="1413" y="7489"/>
                </a:lnTo>
                <a:lnTo>
                  <a:pt x="1477" y="7339"/>
                </a:lnTo>
                <a:lnTo>
                  <a:pt x="1499" y="7254"/>
                </a:lnTo>
                <a:lnTo>
                  <a:pt x="1477" y="7211"/>
                </a:lnTo>
                <a:lnTo>
                  <a:pt x="1456" y="7168"/>
                </a:lnTo>
                <a:lnTo>
                  <a:pt x="1349" y="7147"/>
                </a:lnTo>
                <a:lnTo>
                  <a:pt x="1242" y="7168"/>
                </a:lnTo>
                <a:lnTo>
                  <a:pt x="1199" y="7190"/>
                </a:lnTo>
                <a:lnTo>
                  <a:pt x="1178" y="7211"/>
                </a:lnTo>
                <a:lnTo>
                  <a:pt x="1178" y="7318"/>
                </a:lnTo>
                <a:lnTo>
                  <a:pt x="1220" y="7468"/>
                </a:lnTo>
                <a:lnTo>
                  <a:pt x="1220" y="7532"/>
                </a:lnTo>
                <a:lnTo>
                  <a:pt x="1220" y="7617"/>
                </a:lnTo>
                <a:lnTo>
                  <a:pt x="1199" y="7660"/>
                </a:lnTo>
                <a:lnTo>
                  <a:pt x="1156" y="7703"/>
                </a:lnTo>
                <a:lnTo>
                  <a:pt x="1135" y="7703"/>
                </a:lnTo>
                <a:lnTo>
                  <a:pt x="1092" y="7682"/>
                </a:lnTo>
                <a:lnTo>
                  <a:pt x="1028" y="7596"/>
                </a:lnTo>
                <a:lnTo>
                  <a:pt x="942" y="7425"/>
                </a:lnTo>
                <a:lnTo>
                  <a:pt x="878" y="7254"/>
                </a:lnTo>
                <a:lnTo>
                  <a:pt x="792" y="7147"/>
                </a:lnTo>
                <a:lnTo>
                  <a:pt x="750" y="7104"/>
                </a:lnTo>
                <a:lnTo>
                  <a:pt x="707" y="7083"/>
                </a:lnTo>
                <a:close/>
                <a:moveTo>
                  <a:pt x="7019" y="7061"/>
                </a:moveTo>
                <a:lnTo>
                  <a:pt x="6933" y="7083"/>
                </a:lnTo>
                <a:lnTo>
                  <a:pt x="6762" y="7168"/>
                </a:lnTo>
                <a:lnTo>
                  <a:pt x="6698" y="7232"/>
                </a:lnTo>
                <a:lnTo>
                  <a:pt x="6634" y="7318"/>
                </a:lnTo>
                <a:lnTo>
                  <a:pt x="6569" y="7403"/>
                </a:lnTo>
                <a:lnTo>
                  <a:pt x="6548" y="7489"/>
                </a:lnTo>
                <a:lnTo>
                  <a:pt x="6484" y="7682"/>
                </a:lnTo>
                <a:lnTo>
                  <a:pt x="6441" y="7896"/>
                </a:lnTo>
                <a:lnTo>
                  <a:pt x="6377" y="8302"/>
                </a:lnTo>
                <a:lnTo>
                  <a:pt x="6377" y="8537"/>
                </a:lnTo>
                <a:lnTo>
                  <a:pt x="6398" y="8623"/>
                </a:lnTo>
                <a:lnTo>
                  <a:pt x="6420" y="8709"/>
                </a:lnTo>
                <a:lnTo>
                  <a:pt x="6484" y="8751"/>
                </a:lnTo>
                <a:lnTo>
                  <a:pt x="6548" y="8794"/>
                </a:lnTo>
                <a:lnTo>
                  <a:pt x="6634" y="8816"/>
                </a:lnTo>
                <a:lnTo>
                  <a:pt x="6740" y="8837"/>
                </a:lnTo>
                <a:lnTo>
                  <a:pt x="7104" y="8837"/>
                </a:lnTo>
                <a:lnTo>
                  <a:pt x="7554" y="8858"/>
                </a:lnTo>
                <a:lnTo>
                  <a:pt x="8003" y="8880"/>
                </a:lnTo>
                <a:lnTo>
                  <a:pt x="8431" y="8880"/>
                </a:lnTo>
                <a:lnTo>
                  <a:pt x="8730" y="8837"/>
                </a:lnTo>
                <a:lnTo>
                  <a:pt x="8837" y="8816"/>
                </a:lnTo>
                <a:lnTo>
                  <a:pt x="8901" y="8773"/>
                </a:lnTo>
                <a:lnTo>
                  <a:pt x="8923" y="8687"/>
                </a:lnTo>
                <a:lnTo>
                  <a:pt x="8944" y="8559"/>
                </a:lnTo>
                <a:lnTo>
                  <a:pt x="8966" y="8281"/>
                </a:lnTo>
                <a:lnTo>
                  <a:pt x="8944" y="7981"/>
                </a:lnTo>
                <a:lnTo>
                  <a:pt x="8901" y="7767"/>
                </a:lnTo>
                <a:lnTo>
                  <a:pt x="8837" y="7596"/>
                </a:lnTo>
                <a:lnTo>
                  <a:pt x="8709" y="7403"/>
                </a:lnTo>
                <a:lnTo>
                  <a:pt x="8623" y="7318"/>
                </a:lnTo>
                <a:lnTo>
                  <a:pt x="8538" y="7232"/>
                </a:lnTo>
                <a:lnTo>
                  <a:pt x="8452" y="7211"/>
                </a:lnTo>
                <a:lnTo>
                  <a:pt x="8367" y="7211"/>
                </a:lnTo>
                <a:lnTo>
                  <a:pt x="8302" y="7232"/>
                </a:lnTo>
                <a:lnTo>
                  <a:pt x="8238" y="7296"/>
                </a:lnTo>
                <a:lnTo>
                  <a:pt x="8153" y="7489"/>
                </a:lnTo>
                <a:lnTo>
                  <a:pt x="8046" y="7660"/>
                </a:lnTo>
                <a:lnTo>
                  <a:pt x="8003" y="7724"/>
                </a:lnTo>
                <a:lnTo>
                  <a:pt x="7917" y="7767"/>
                </a:lnTo>
                <a:lnTo>
                  <a:pt x="7832" y="7596"/>
                </a:lnTo>
                <a:lnTo>
                  <a:pt x="7810" y="7510"/>
                </a:lnTo>
                <a:lnTo>
                  <a:pt x="7810" y="7425"/>
                </a:lnTo>
                <a:lnTo>
                  <a:pt x="7832" y="7361"/>
                </a:lnTo>
                <a:lnTo>
                  <a:pt x="7874" y="7318"/>
                </a:lnTo>
                <a:lnTo>
                  <a:pt x="7896" y="7275"/>
                </a:lnTo>
                <a:lnTo>
                  <a:pt x="7896" y="7232"/>
                </a:lnTo>
                <a:lnTo>
                  <a:pt x="7874" y="7211"/>
                </a:lnTo>
                <a:lnTo>
                  <a:pt x="7810" y="7190"/>
                </a:lnTo>
                <a:lnTo>
                  <a:pt x="7639" y="7190"/>
                </a:lnTo>
                <a:lnTo>
                  <a:pt x="7596" y="7211"/>
                </a:lnTo>
                <a:lnTo>
                  <a:pt x="7575" y="7275"/>
                </a:lnTo>
                <a:lnTo>
                  <a:pt x="7596" y="7361"/>
                </a:lnTo>
                <a:lnTo>
                  <a:pt x="7618" y="7446"/>
                </a:lnTo>
                <a:lnTo>
                  <a:pt x="7618" y="7510"/>
                </a:lnTo>
                <a:lnTo>
                  <a:pt x="7575" y="7617"/>
                </a:lnTo>
                <a:lnTo>
                  <a:pt x="7532" y="7639"/>
                </a:lnTo>
                <a:lnTo>
                  <a:pt x="7489" y="7639"/>
                </a:lnTo>
                <a:lnTo>
                  <a:pt x="7425" y="7575"/>
                </a:lnTo>
                <a:lnTo>
                  <a:pt x="7340" y="7425"/>
                </a:lnTo>
                <a:lnTo>
                  <a:pt x="7275" y="7275"/>
                </a:lnTo>
                <a:lnTo>
                  <a:pt x="7233" y="7190"/>
                </a:lnTo>
                <a:lnTo>
                  <a:pt x="7190" y="7125"/>
                </a:lnTo>
                <a:lnTo>
                  <a:pt x="7126" y="7083"/>
                </a:lnTo>
                <a:lnTo>
                  <a:pt x="7083" y="706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partan"/>
              <a:ea typeface="Spartan"/>
              <a:cs typeface="Spartan"/>
              <a:sym typeface="Spartan"/>
            </a:endParaRPr>
          </a:p>
        </p:txBody>
      </p:sp>
      <p:sp>
        <p:nvSpPr>
          <p:cNvPr id="132" name="Google Shape;132;g82f752b61b_0_24"/>
          <p:cNvSpPr/>
          <p:nvPr/>
        </p:nvSpPr>
        <p:spPr>
          <a:xfrm>
            <a:off x="457232" y="4100220"/>
            <a:ext cx="463145" cy="500249"/>
          </a:xfrm>
          <a:custGeom>
            <a:avLst/>
            <a:gdLst/>
            <a:ahLst/>
            <a:cxnLst/>
            <a:rect l="l" t="t" r="r" b="b"/>
            <a:pathLst>
              <a:path w="9393" h="8175" extrusionOk="0">
                <a:moveTo>
                  <a:pt x="9393" y="4922"/>
                </a:moveTo>
                <a:lnTo>
                  <a:pt x="9393" y="4922"/>
                </a:lnTo>
                <a:lnTo>
                  <a:pt x="9350" y="4858"/>
                </a:lnTo>
                <a:lnTo>
                  <a:pt x="9286" y="4794"/>
                </a:lnTo>
                <a:lnTo>
                  <a:pt x="9222" y="4729"/>
                </a:lnTo>
                <a:lnTo>
                  <a:pt x="9158" y="4665"/>
                </a:lnTo>
                <a:lnTo>
                  <a:pt x="9158" y="4665"/>
                </a:lnTo>
                <a:lnTo>
                  <a:pt x="9051" y="4451"/>
                </a:lnTo>
                <a:lnTo>
                  <a:pt x="8965" y="4237"/>
                </a:lnTo>
                <a:lnTo>
                  <a:pt x="8965" y="4237"/>
                </a:lnTo>
                <a:lnTo>
                  <a:pt x="8537" y="3296"/>
                </a:lnTo>
                <a:lnTo>
                  <a:pt x="8088" y="2376"/>
                </a:lnTo>
                <a:lnTo>
                  <a:pt x="8088" y="2376"/>
                </a:lnTo>
                <a:lnTo>
                  <a:pt x="7981" y="2162"/>
                </a:lnTo>
                <a:lnTo>
                  <a:pt x="7938" y="2055"/>
                </a:lnTo>
                <a:lnTo>
                  <a:pt x="7938" y="1927"/>
                </a:lnTo>
                <a:lnTo>
                  <a:pt x="7938" y="1927"/>
                </a:lnTo>
                <a:lnTo>
                  <a:pt x="7938" y="1841"/>
                </a:lnTo>
                <a:lnTo>
                  <a:pt x="7959" y="1755"/>
                </a:lnTo>
                <a:lnTo>
                  <a:pt x="7981" y="1648"/>
                </a:lnTo>
                <a:lnTo>
                  <a:pt x="7981" y="1563"/>
                </a:lnTo>
                <a:lnTo>
                  <a:pt x="7981" y="1563"/>
                </a:lnTo>
                <a:lnTo>
                  <a:pt x="7981" y="1477"/>
                </a:lnTo>
                <a:lnTo>
                  <a:pt x="7938" y="1413"/>
                </a:lnTo>
                <a:lnTo>
                  <a:pt x="7895" y="1349"/>
                </a:lnTo>
                <a:lnTo>
                  <a:pt x="7852" y="1328"/>
                </a:lnTo>
                <a:lnTo>
                  <a:pt x="7788" y="1306"/>
                </a:lnTo>
                <a:lnTo>
                  <a:pt x="7724" y="1306"/>
                </a:lnTo>
                <a:lnTo>
                  <a:pt x="7660" y="1306"/>
                </a:lnTo>
                <a:lnTo>
                  <a:pt x="7596" y="1349"/>
                </a:lnTo>
                <a:lnTo>
                  <a:pt x="7596" y="1349"/>
                </a:lnTo>
                <a:lnTo>
                  <a:pt x="7510" y="1434"/>
                </a:lnTo>
                <a:lnTo>
                  <a:pt x="7446" y="1520"/>
                </a:lnTo>
                <a:lnTo>
                  <a:pt x="7403" y="1606"/>
                </a:lnTo>
                <a:lnTo>
                  <a:pt x="7317" y="1670"/>
                </a:lnTo>
                <a:lnTo>
                  <a:pt x="7317" y="1670"/>
                </a:lnTo>
                <a:lnTo>
                  <a:pt x="7253" y="1691"/>
                </a:lnTo>
                <a:lnTo>
                  <a:pt x="7146" y="1691"/>
                </a:lnTo>
                <a:lnTo>
                  <a:pt x="6975" y="1691"/>
                </a:lnTo>
                <a:lnTo>
                  <a:pt x="6975" y="1691"/>
                </a:lnTo>
                <a:lnTo>
                  <a:pt x="6034" y="1691"/>
                </a:lnTo>
                <a:lnTo>
                  <a:pt x="6034" y="1691"/>
                </a:lnTo>
                <a:lnTo>
                  <a:pt x="5863" y="1691"/>
                </a:lnTo>
                <a:lnTo>
                  <a:pt x="5435" y="1691"/>
                </a:lnTo>
                <a:lnTo>
                  <a:pt x="5007" y="1713"/>
                </a:lnTo>
                <a:lnTo>
                  <a:pt x="4857" y="1691"/>
                </a:lnTo>
                <a:lnTo>
                  <a:pt x="4771" y="1691"/>
                </a:lnTo>
                <a:lnTo>
                  <a:pt x="4771" y="1691"/>
                </a:lnTo>
                <a:lnTo>
                  <a:pt x="4707" y="1606"/>
                </a:lnTo>
                <a:lnTo>
                  <a:pt x="4686" y="1499"/>
                </a:lnTo>
                <a:lnTo>
                  <a:pt x="4664" y="1370"/>
                </a:lnTo>
                <a:lnTo>
                  <a:pt x="4664" y="1221"/>
                </a:lnTo>
                <a:lnTo>
                  <a:pt x="4686" y="1071"/>
                </a:lnTo>
                <a:lnTo>
                  <a:pt x="4707" y="921"/>
                </a:lnTo>
                <a:lnTo>
                  <a:pt x="4750" y="814"/>
                </a:lnTo>
                <a:lnTo>
                  <a:pt x="4793" y="728"/>
                </a:lnTo>
                <a:lnTo>
                  <a:pt x="4793" y="728"/>
                </a:lnTo>
                <a:lnTo>
                  <a:pt x="4921" y="579"/>
                </a:lnTo>
                <a:lnTo>
                  <a:pt x="4964" y="493"/>
                </a:lnTo>
                <a:lnTo>
                  <a:pt x="4964" y="365"/>
                </a:lnTo>
                <a:lnTo>
                  <a:pt x="4964" y="365"/>
                </a:lnTo>
                <a:lnTo>
                  <a:pt x="4943" y="236"/>
                </a:lnTo>
                <a:lnTo>
                  <a:pt x="4878" y="129"/>
                </a:lnTo>
                <a:lnTo>
                  <a:pt x="4793" y="44"/>
                </a:lnTo>
                <a:lnTo>
                  <a:pt x="4729" y="22"/>
                </a:lnTo>
                <a:lnTo>
                  <a:pt x="4664" y="1"/>
                </a:lnTo>
                <a:lnTo>
                  <a:pt x="4664" y="1"/>
                </a:lnTo>
                <a:lnTo>
                  <a:pt x="4536" y="1"/>
                </a:lnTo>
                <a:lnTo>
                  <a:pt x="4408" y="22"/>
                </a:lnTo>
                <a:lnTo>
                  <a:pt x="4322" y="87"/>
                </a:lnTo>
                <a:lnTo>
                  <a:pt x="4236" y="172"/>
                </a:lnTo>
                <a:lnTo>
                  <a:pt x="4194" y="258"/>
                </a:lnTo>
                <a:lnTo>
                  <a:pt x="4172" y="365"/>
                </a:lnTo>
                <a:lnTo>
                  <a:pt x="4194" y="493"/>
                </a:lnTo>
                <a:lnTo>
                  <a:pt x="4258" y="600"/>
                </a:lnTo>
                <a:lnTo>
                  <a:pt x="4258" y="600"/>
                </a:lnTo>
                <a:lnTo>
                  <a:pt x="4322" y="707"/>
                </a:lnTo>
                <a:lnTo>
                  <a:pt x="4365" y="814"/>
                </a:lnTo>
                <a:lnTo>
                  <a:pt x="4386" y="921"/>
                </a:lnTo>
                <a:lnTo>
                  <a:pt x="4386" y="1028"/>
                </a:lnTo>
                <a:lnTo>
                  <a:pt x="4386" y="1263"/>
                </a:lnTo>
                <a:lnTo>
                  <a:pt x="4365" y="1520"/>
                </a:lnTo>
                <a:lnTo>
                  <a:pt x="4365" y="1520"/>
                </a:lnTo>
                <a:lnTo>
                  <a:pt x="4343" y="1627"/>
                </a:lnTo>
                <a:lnTo>
                  <a:pt x="4301" y="1691"/>
                </a:lnTo>
                <a:lnTo>
                  <a:pt x="4236" y="1734"/>
                </a:lnTo>
                <a:lnTo>
                  <a:pt x="4108" y="1734"/>
                </a:lnTo>
                <a:lnTo>
                  <a:pt x="4108" y="1734"/>
                </a:lnTo>
                <a:lnTo>
                  <a:pt x="3809" y="1777"/>
                </a:lnTo>
                <a:lnTo>
                  <a:pt x="3488" y="1777"/>
                </a:lnTo>
                <a:lnTo>
                  <a:pt x="3488" y="1777"/>
                </a:lnTo>
                <a:lnTo>
                  <a:pt x="2846" y="1798"/>
                </a:lnTo>
                <a:lnTo>
                  <a:pt x="2183" y="1777"/>
                </a:lnTo>
                <a:lnTo>
                  <a:pt x="2183" y="1777"/>
                </a:lnTo>
                <a:lnTo>
                  <a:pt x="1990" y="1777"/>
                </a:lnTo>
                <a:lnTo>
                  <a:pt x="1883" y="1755"/>
                </a:lnTo>
                <a:lnTo>
                  <a:pt x="1819" y="1713"/>
                </a:lnTo>
                <a:lnTo>
                  <a:pt x="1819" y="1713"/>
                </a:lnTo>
                <a:lnTo>
                  <a:pt x="1776" y="1648"/>
                </a:lnTo>
                <a:lnTo>
                  <a:pt x="1755" y="1584"/>
                </a:lnTo>
                <a:lnTo>
                  <a:pt x="1733" y="1499"/>
                </a:lnTo>
                <a:lnTo>
                  <a:pt x="1690" y="1413"/>
                </a:lnTo>
                <a:lnTo>
                  <a:pt x="1690" y="1413"/>
                </a:lnTo>
                <a:lnTo>
                  <a:pt x="1605" y="1349"/>
                </a:lnTo>
                <a:lnTo>
                  <a:pt x="1498" y="1306"/>
                </a:lnTo>
                <a:lnTo>
                  <a:pt x="1434" y="1306"/>
                </a:lnTo>
                <a:lnTo>
                  <a:pt x="1391" y="1328"/>
                </a:lnTo>
                <a:lnTo>
                  <a:pt x="1327" y="1349"/>
                </a:lnTo>
                <a:lnTo>
                  <a:pt x="1284" y="1392"/>
                </a:lnTo>
                <a:lnTo>
                  <a:pt x="1284" y="1392"/>
                </a:lnTo>
                <a:lnTo>
                  <a:pt x="1262" y="1456"/>
                </a:lnTo>
                <a:lnTo>
                  <a:pt x="1262" y="1541"/>
                </a:lnTo>
                <a:lnTo>
                  <a:pt x="1305" y="1691"/>
                </a:lnTo>
                <a:lnTo>
                  <a:pt x="1305" y="1691"/>
                </a:lnTo>
                <a:lnTo>
                  <a:pt x="1305" y="1820"/>
                </a:lnTo>
                <a:lnTo>
                  <a:pt x="1284" y="1948"/>
                </a:lnTo>
                <a:lnTo>
                  <a:pt x="1220" y="2183"/>
                </a:lnTo>
                <a:lnTo>
                  <a:pt x="1049" y="2675"/>
                </a:lnTo>
                <a:lnTo>
                  <a:pt x="1049" y="2675"/>
                </a:lnTo>
                <a:lnTo>
                  <a:pt x="856" y="3189"/>
                </a:lnTo>
                <a:lnTo>
                  <a:pt x="642" y="3724"/>
                </a:lnTo>
                <a:lnTo>
                  <a:pt x="407" y="4237"/>
                </a:lnTo>
                <a:lnTo>
                  <a:pt x="171" y="4729"/>
                </a:lnTo>
                <a:lnTo>
                  <a:pt x="171" y="4729"/>
                </a:lnTo>
                <a:lnTo>
                  <a:pt x="43" y="4986"/>
                </a:lnTo>
                <a:lnTo>
                  <a:pt x="0" y="5115"/>
                </a:lnTo>
                <a:lnTo>
                  <a:pt x="0" y="5179"/>
                </a:lnTo>
                <a:lnTo>
                  <a:pt x="0" y="5243"/>
                </a:lnTo>
                <a:lnTo>
                  <a:pt x="0" y="5243"/>
                </a:lnTo>
                <a:lnTo>
                  <a:pt x="43" y="5350"/>
                </a:lnTo>
                <a:lnTo>
                  <a:pt x="129" y="5457"/>
                </a:lnTo>
                <a:lnTo>
                  <a:pt x="300" y="5671"/>
                </a:lnTo>
                <a:lnTo>
                  <a:pt x="300" y="5671"/>
                </a:lnTo>
                <a:lnTo>
                  <a:pt x="471" y="5799"/>
                </a:lnTo>
                <a:lnTo>
                  <a:pt x="642" y="5885"/>
                </a:lnTo>
                <a:lnTo>
                  <a:pt x="813" y="5928"/>
                </a:lnTo>
                <a:lnTo>
                  <a:pt x="1027" y="5970"/>
                </a:lnTo>
                <a:lnTo>
                  <a:pt x="1027" y="5970"/>
                </a:lnTo>
                <a:lnTo>
                  <a:pt x="1305" y="6013"/>
                </a:lnTo>
                <a:lnTo>
                  <a:pt x="1583" y="6056"/>
                </a:lnTo>
                <a:lnTo>
                  <a:pt x="1862" y="6056"/>
                </a:lnTo>
                <a:lnTo>
                  <a:pt x="2011" y="6056"/>
                </a:lnTo>
                <a:lnTo>
                  <a:pt x="2161" y="6013"/>
                </a:lnTo>
                <a:lnTo>
                  <a:pt x="2161" y="6013"/>
                </a:lnTo>
                <a:lnTo>
                  <a:pt x="2418" y="5949"/>
                </a:lnTo>
                <a:lnTo>
                  <a:pt x="2675" y="5842"/>
                </a:lnTo>
                <a:lnTo>
                  <a:pt x="2931" y="5714"/>
                </a:lnTo>
                <a:lnTo>
                  <a:pt x="3167" y="5585"/>
                </a:lnTo>
                <a:lnTo>
                  <a:pt x="3167" y="5585"/>
                </a:lnTo>
                <a:lnTo>
                  <a:pt x="3338" y="5478"/>
                </a:lnTo>
                <a:lnTo>
                  <a:pt x="3530" y="5307"/>
                </a:lnTo>
                <a:lnTo>
                  <a:pt x="3595" y="5222"/>
                </a:lnTo>
                <a:lnTo>
                  <a:pt x="3659" y="5115"/>
                </a:lnTo>
                <a:lnTo>
                  <a:pt x="3680" y="5029"/>
                </a:lnTo>
                <a:lnTo>
                  <a:pt x="3659" y="4922"/>
                </a:lnTo>
                <a:lnTo>
                  <a:pt x="3659" y="4922"/>
                </a:lnTo>
                <a:lnTo>
                  <a:pt x="3595" y="4879"/>
                </a:lnTo>
                <a:lnTo>
                  <a:pt x="3530" y="4836"/>
                </a:lnTo>
                <a:lnTo>
                  <a:pt x="3466" y="4772"/>
                </a:lnTo>
                <a:lnTo>
                  <a:pt x="3423" y="4729"/>
                </a:lnTo>
                <a:lnTo>
                  <a:pt x="3423" y="4729"/>
                </a:lnTo>
                <a:lnTo>
                  <a:pt x="3338" y="4622"/>
                </a:lnTo>
                <a:lnTo>
                  <a:pt x="3295" y="4494"/>
                </a:lnTo>
                <a:lnTo>
                  <a:pt x="3167" y="4259"/>
                </a:lnTo>
                <a:lnTo>
                  <a:pt x="3167" y="4259"/>
                </a:lnTo>
                <a:lnTo>
                  <a:pt x="2910" y="3724"/>
                </a:lnTo>
                <a:lnTo>
                  <a:pt x="2610" y="3210"/>
                </a:lnTo>
                <a:lnTo>
                  <a:pt x="2332" y="2697"/>
                </a:lnTo>
                <a:lnTo>
                  <a:pt x="2076" y="2183"/>
                </a:lnTo>
                <a:lnTo>
                  <a:pt x="2076" y="2183"/>
                </a:lnTo>
                <a:lnTo>
                  <a:pt x="2118" y="2162"/>
                </a:lnTo>
                <a:lnTo>
                  <a:pt x="2161" y="2141"/>
                </a:lnTo>
                <a:lnTo>
                  <a:pt x="2289" y="2141"/>
                </a:lnTo>
                <a:lnTo>
                  <a:pt x="2525" y="2183"/>
                </a:lnTo>
                <a:lnTo>
                  <a:pt x="2525" y="2183"/>
                </a:lnTo>
                <a:lnTo>
                  <a:pt x="2824" y="2205"/>
                </a:lnTo>
                <a:lnTo>
                  <a:pt x="3124" y="2205"/>
                </a:lnTo>
                <a:lnTo>
                  <a:pt x="3124" y="2205"/>
                </a:lnTo>
                <a:lnTo>
                  <a:pt x="3637" y="2205"/>
                </a:lnTo>
                <a:lnTo>
                  <a:pt x="3894" y="2183"/>
                </a:lnTo>
                <a:lnTo>
                  <a:pt x="4151" y="2205"/>
                </a:lnTo>
                <a:lnTo>
                  <a:pt x="4151" y="2205"/>
                </a:lnTo>
                <a:lnTo>
                  <a:pt x="4258" y="2205"/>
                </a:lnTo>
                <a:lnTo>
                  <a:pt x="4301" y="2205"/>
                </a:lnTo>
                <a:lnTo>
                  <a:pt x="4343" y="2248"/>
                </a:lnTo>
                <a:lnTo>
                  <a:pt x="4343" y="2355"/>
                </a:lnTo>
                <a:lnTo>
                  <a:pt x="4343" y="2355"/>
                </a:lnTo>
                <a:lnTo>
                  <a:pt x="4365" y="2611"/>
                </a:lnTo>
                <a:lnTo>
                  <a:pt x="4386" y="2868"/>
                </a:lnTo>
                <a:lnTo>
                  <a:pt x="4386" y="2868"/>
                </a:lnTo>
                <a:lnTo>
                  <a:pt x="4386" y="3424"/>
                </a:lnTo>
                <a:lnTo>
                  <a:pt x="4408" y="3981"/>
                </a:lnTo>
                <a:lnTo>
                  <a:pt x="4408" y="3981"/>
                </a:lnTo>
                <a:lnTo>
                  <a:pt x="4429" y="4986"/>
                </a:lnTo>
                <a:lnTo>
                  <a:pt x="4429" y="4986"/>
                </a:lnTo>
                <a:lnTo>
                  <a:pt x="4429" y="5264"/>
                </a:lnTo>
                <a:lnTo>
                  <a:pt x="4408" y="5521"/>
                </a:lnTo>
                <a:lnTo>
                  <a:pt x="4343" y="6077"/>
                </a:lnTo>
                <a:lnTo>
                  <a:pt x="4343" y="6077"/>
                </a:lnTo>
                <a:lnTo>
                  <a:pt x="4365" y="6291"/>
                </a:lnTo>
                <a:lnTo>
                  <a:pt x="4386" y="6398"/>
                </a:lnTo>
                <a:lnTo>
                  <a:pt x="4386" y="6462"/>
                </a:lnTo>
                <a:lnTo>
                  <a:pt x="4386" y="6462"/>
                </a:lnTo>
                <a:lnTo>
                  <a:pt x="4343" y="6484"/>
                </a:lnTo>
                <a:lnTo>
                  <a:pt x="4301" y="6505"/>
                </a:lnTo>
                <a:lnTo>
                  <a:pt x="4151" y="6505"/>
                </a:lnTo>
                <a:lnTo>
                  <a:pt x="3916" y="6484"/>
                </a:lnTo>
                <a:lnTo>
                  <a:pt x="3916" y="6484"/>
                </a:lnTo>
                <a:lnTo>
                  <a:pt x="3359" y="6484"/>
                </a:lnTo>
                <a:lnTo>
                  <a:pt x="2803" y="6505"/>
                </a:lnTo>
                <a:lnTo>
                  <a:pt x="2803" y="6505"/>
                </a:lnTo>
                <a:lnTo>
                  <a:pt x="2675" y="6505"/>
                </a:lnTo>
                <a:lnTo>
                  <a:pt x="2503" y="6548"/>
                </a:lnTo>
                <a:lnTo>
                  <a:pt x="2418" y="6569"/>
                </a:lnTo>
                <a:lnTo>
                  <a:pt x="2396" y="6612"/>
                </a:lnTo>
                <a:lnTo>
                  <a:pt x="2396" y="6698"/>
                </a:lnTo>
                <a:lnTo>
                  <a:pt x="2461" y="6783"/>
                </a:lnTo>
                <a:lnTo>
                  <a:pt x="2461" y="6783"/>
                </a:lnTo>
                <a:lnTo>
                  <a:pt x="2503" y="6826"/>
                </a:lnTo>
                <a:lnTo>
                  <a:pt x="2610" y="6848"/>
                </a:lnTo>
                <a:lnTo>
                  <a:pt x="2824" y="6869"/>
                </a:lnTo>
                <a:lnTo>
                  <a:pt x="3231" y="6869"/>
                </a:lnTo>
                <a:lnTo>
                  <a:pt x="3231" y="6869"/>
                </a:lnTo>
                <a:lnTo>
                  <a:pt x="5242" y="6912"/>
                </a:lnTo>
                <a:lnTo>
                  <a:pt x="5242" y="6912"/>
                </a:lnTo>
                <a:lnTo>
                  <a:pt x="5756" y="6912"/>
                </a:lnTo>
                <a:lnTo>
                  <a:pt x="6290" y="6912"/>
                </a:lnTo>
                <a:lnTo>
                  <a:pt x="6290" y="6912"/>
                </a:lnTo>
                <a:lnTo>
                  <a:pt x="6440" y="6912"/>
                </a:lnTo>
                <a:lnTo>
                  <a:pt x="6526" y="6890"/>
                </a:lnTo>
                <a:lnTo>
                  <a:pt x="6611" y="6869"/>
                </a:lnTo>
                <a:lnTo>
                  <a:pt x="6676" y="6826"/>
                </a:lnTo>
                <a:lnTo>
                  <a:pt x="6718" y="6783"/>
                </a:lnTo>
                <a:lnTo>
                  <a:pt x="6718" y="6719"/>
                </a:lnTo>
                <a:lnTo>
                  <a:pt x="6676" y="6612"/>
                </a:lnTo>
                <a:lnTo>
                  <a:pt x="6676" y="6612"/>
                </a:lnTo>
                <a:lnTo>
                  <a:pt x="6611" y="6548"/>
                </a:lnTo>
                <a:lnTo>
                  <a:pt x="6504" y="6505"/>
                </a:lnTo>
                <a:lnTo>
                  <a:pt x="6397" y="6505"/>
                </a:lnTo>
                <a:lnTo>
                  <a:pt x="6269" y="6484"/>
                </a:lnTo>
                <a:lnTo>
                  <a:pt x="6012" y="6505"/>
                </a:lnTo>
                <a:lnTo>
                  <a:pt x="5820" y="6505"/>
                </a:lnTo>
                <a:lnTo>
                  <a:pt x="5820" y="6505"/>
                </a:lnTo>
                <a:lnTo>
                  <a:pt x="5435" y="6527"/>
                </a:lnTo>
                <a:lnTo>
                  <a:pt x="5199" y="6527"/>
                </a:lnTo>
                <a:lnTo>
                  <a:pt x="5135" y="6505"/>
                </a:lnTo>
                <a:lnTo>
                  <a:pt x="5071" y="6462"/>
                </a:lnTo>
                <a:lnTo>
                  <a:pt x="5071" y="6462"/>
                </a:lnTo>
                <a:lnTo>
                  <a:pt x="5050" y="6420"/>
                </a:lnTo>
                <a:lnTo>
                  <a:pt x="5050" y="6377"/>
                </a:lnTo>
                <a:lnTo>
                  <a:pt x="5050" y="6249"/>
                </a:lnTo>
                <a:lnTo>
                  <a:pt x="5050" y="6013"/>
                </a:lnTo>
                <a:lnTo>
                  <a:pt x="5050" y="6013"/>
                </a:lnTo>
                <a:lnTo>
                  <a:pt x="5007" y="5799"/>
                </a:lnTo>
                <a:lnTo>
                  <a:pt x="4964" y="5585"/>
                </a:lnTo>
                <a:lnTo>
                  <a:pt x="4964" y="5585"/>
                </a:lnTo>
                <a:lnTo>
                  <a:pt x="4900" y="5157"/>
                </a:lnTo>
                <a:lnTo>
                  <a:pt x="4857" y="4708"/>
                </a:lnTo>
                <a:lnTo>
                  <a:pt x="4857" y="4708"/>
                </a:lnTo>
                <a:lnTo>
                  <a:pt x="4814" y="4259"/>
                </a:lnTo>
                <a:lnTo>
                  <a:pt x="4793" y="3809"/>
                </a:lnTo>
                <a:lnTo>
                  <a:pt x="4771" y="2911"/>
                </a:lnTo>
                <a:lnTo>
                  <a:pt x="4771" y="2911"/>
                </a:lnTo>
                <a:lnTo>
                  <a:pt x="4750" y="2697"/>
                </a:lnTo>
                <a:lnTo>
                  <a:pt x="4729" y="2461"/>
                </a:lnTo>
                <a:lnTo>
                  <a:pt x="4729" y="2333"/>
                </a:lnTo>
                <a:lnTo>
                  <a:pt x="4750" y="2226"/>
                </a:lnTo>
                <a:lnTo>
                  <a:pt x="4793" y="2141"/>
                </a:lnTo>
                <a:lnTo>
                  <a:pt x="4857" y="2076"/>
                </a:lnTo>
                <a:lnTo>
                  <a:pt x="4857" y="2076"/>
                </a:lnTo>
                <a:lnTo>
                  <a:pt x="4943" y="2055"/>
                </a:lnTo>
                <a:lnTo>
                  <a:pt x="5050" y="2034"/>
                </a:lnTo>
                <a:lnTo>
                  <a:pt x="5285" y="2034"/>
                </a:lnTo>
                <a:lnTo>
                  <a:pt x="5734" y="2055"/>
                </a:lnTo>
                <a:lnTo>
                  <a:pt x="5734" y="2055"/>
                </a:lnTo>
                <a:lnTo>
                  <a:pt x="6825" y="2076"/>
                </a:lnTo>
                <a:lnTo>
                  <a:pt x="6825" y="2076"/>
                </a:lnTo>
                <a:lnTo>
                  <a:pt x="7039" y="2076"/>
                </a:lnTo>
                <a:lnTo>
                  <a:pt x="7125" y="2076"/>
                </a:lnTo>
                <a:lnTo>
                  <a:pt x="7168" y="2098"/>
                </a:lnTo>
                <a:lnTo>
                  <a:pt x="7210" y="2119"/>
                </a:lnTo>
                <a:lnTo>
                  <a:pt x="7210" y="2183"/>
                </a:lnTo>
                <a:lnTo>
                  <a:pt x="7189" y="2269"/>
                </a:lnTo>
                <a:lnTo>
                  <a:pt x="7125" y="2376"/>
                </a:lnTo>
                <a:lnTo>
                  <a:pt x="7125" y="2376"/>
                </a:lnTo>
                <a:lnTo>
                  <a:pt x="6034" y="4023"/>
                </a:lnTo>
                <a:lnTo>
                  <a:pt x="6034" y="4023"/>
                </a:lnTo>
                <a:lnTo>
                  <a:pt x="5841" y="4280"/>
                </a:lnTo>
                <a:lnTo>
                  <a:pt x="5756" y="4409"/>
                </a:lnTo>
                <a:lnTo>
                  <a:pt x="5670" y="4537"/>
                </a:lnTo>
                <a:lnTo>
                  <a:pt x="5670" y="4537"/>
                </a:lnTo>
                <a:lnTo>
                  <a:pt x="5627" y="4687"/>
                </a:lnTo>
                <a:lnTo>
                  <a:pt x="5584" y="4794"/>
                </a:lnTo>
                <a:lnTo>
                  <a:pt x="5584" y="4794"/>
                </a:lnTo>
                <a:lnTo>
                  <a:pt x="5542" y="4858"/>
                </a:lnTo>
                <a:lnTo>
                  <a:pt x="5499" y="4879"/>
                </a:lnTo>
                <a:lnTo>
                  <a:pt x="5477" y="4922"/>
                </a:lnTo>
                <a:lnTo>
                  <a:pt x="5477" y="5008"/>
                </a:lnTo>
                <a:lnTo>
                  <a:pt x="5477" y="5008"/>
                </a:lnTo>
                <a:lnTo>
                  <a:pt x="5499" y="5093"/>
                </a:lnTo>
                <a:lnTo>
                  <a:pt x="5542" y="5157"/>
                </a:lnTo>
                <a:lnTo>
                  <a:pt x="5649" y="5243"/>
                </a:lnTo>
                <a:lnTo>
                  <a:pt x="5649" y="5243"/>
                </a:lnTo>
                <a:lnTo>
                  <a:pt x="5820" y="5371"/>
                </a:lnTo>
                <a:lnTo>
                  <a:pt x="5991" y="5478"/>
                </a:lnTo>
                <a:lnTo>
                  <a:pt x="6205" y="5564"/>
                </a:lnTo>
                <a:lnTo>
                  <a:pt x="6397" y="5628"/>
                </a:lnTo>
                <a:lnTo>
                  <a:pt x="6825" y="5735"/>
                </a:lnTo>
                <a:lnTo>
                  <a:pt x="7253" y="5799"/>
                </a:lnTo>
                <a:lnTo>
                  <a:pt x="7253" y="5799"/>
                </a:lnTo>
                <a:lnTo>
                  <a:pt x="7467" y="5821"/>
                </a:lnTo>
                <a:lnTo>
                  <a:pt x="7681" y="5821"/>
                </a:lnTo>
                <a:lnTo>
                  <a:pt x="7874" y="5799"/>
                </a:lnTo>
                <a:lnTo>
                  <a:pt x="8066" y="5756"/>
                </a:lnTo>
                <a:lnTo>
                  <a:pt x="8259" y="5692"/>
                </a:lnTo>
                <a:lnTo>
                  <a:pt x="8430" y="5607"/>
                </a:lnTo>
                <a:lnTo>
                  <a:pt x="8815" y="5414"/>
                </a:lnTo>
                <a:lnTo>
                  <a:pt x="8815" y="5414"/>
                </a:lnTo>
                <a:lnTo>
                  <a:pt x="8986" y="5329"/>
                </a:lnTo>
                <a:lnTo>
                  <a:pt x="9200" y="5222"/>
                </a:lnTo>
                <a:lnTo>
                  <a:pt x="9286" y="5157"/>
                </a:lnTo>
                <a:lnTo>
                  <a:pt x="9350" y="5093"/>
                </a:lnTo>
                <a:lnTo>
                  <a:pt x="9393" y="5008"/>
                </a:lnTo>
                <a:lnTo>
                  <a:pt x="9393" y="4922"/>
                </a:lnTo>
                <a:lnTo>
                  <a:pt x="9393" y="4922"/>
                </a:lnTo>
                <a:close/>
                <a:moveTo>
                  <a:pt x="578" y="5350"/>
                </a:moveTo>
                <a:lnTo>
                  <a:pt x="578" y="5350"/>
                </a:lnTo>
                <a:lnTo>
                  <a:pt x="492" y="5329"/>
                </a:lnTo>
                <a:lnTo>
                  <a:pt x="449" y="5286"/>
                </a:lnTo>
                <a:lnTo>
                  <a:pt x="449" y="5264"/>
                </a:lnTo>
                <a:lnTo>
                  <a:pt x="471" y="5243"/>
                </a:lnTo>
                <a:lnTo>
                  <a:pt x="492" y="5222"/>
                </a:lnTo>
                <a:lnTo>
                  <a:pt x="556" y="5222"/>
                </a:lnTo>
                <a:lnTo>
                  <a:pt x="556" y="5222"/>
                </a:lnTo>
                <a:lnTo>
                  <a:pt x="621" y="5222"/>
                </a:lnTo>
                <a:lnTo>
                  <a:pt x="642" y="5243"/>
                </a:lnTo>
                <a:lnTo>
                  <a:pt x="663" y="5264"/>
                </a:lnTo>
                <a:lnTo>
                  <a:pt x="685" y="5307"/>
                </a:lnTo>
                <a:lnTo>
                  <a:pt x="663" y="5329"/>
                </a:lnTo>
                <a:lnTo>
                  <a:pt x="642" y="5350"/>
                </a:lnTo>
                <a:lnTo>
                  <a:pt x="621" y="5350"/>
                </a:lnTo>
                <a:lnTo>
                  <a:pt x="578" y="5350"/>
                </a:lnTo>
                <a:lnTo>
                  <a:pt x="578" y="5350"/>
                </a:lnTo>
                <a:close/>
                <a:moveTo>
                  <a:pt x="920" y="5500"/>
                </a:moveTo>
                <a:lnTo>
                  <a:pt x="920" y="5500"/>
                </a:lnTo>
                <a:lnTo>
                  <a:pt x="877" y="5478"/>
                </a:lnTo>
                <a:lnTo>
                  <a:pt x="856" y="5457"/>
                </a:lnTo>
                <a:lnTo>
                  <a:pt x="835" y="5414"/>
                </a:lnTo>
                <a:lnTo>
                  <a:pt x="835" y="5350"/>
                </a:lnTo>
                <a:lnTo>
                  <a:pt x="856" y="5307"/>
                </a:lnTo>
                <a:lnTo>
                  <a:pt x="877" y="5264"/>
                </a:lnTo>
                <a:lnTo>
                  <a:pt x="920" y="5243"/>
                </a:lnTo>
                <a:lnTo>
                  <a:pt x="984" y="5222"/>
                </a:lnTo>
                <a:lnTo>
                  <a:pt x="984" y="5222"/>
                </a:lnTo>
                <a:lnTo>
                  <a:pt x="1006" y="5243"/>
                </a:lnTo>
                <a:lnTo>
                  <a:pt x="1027" y="5264"/>
                </a:lnTo>
                <a:lnTo>
                  <a:pt x="1027" y="5307"/>
                </a:lnTo>
                <a:lnTo>
                  <a:pt x="1027" y="5350"/>
                </a:lnTo>
                <a:lnTo>
                  <a:pt x="984" y="5457"/>
                </a:lnTo>
                <a:lnTo>
                  <a:pt x="942" y="5478"/>
                </a:lnTo>
                <a:lnTo>
                  <a:pt x="920" y="5500"/>
                </a:lnTo>
                <a:lnTo>
                  <a:pt x="920" y="5500"/>
                </a:lnTo>
                <a:close/>
                <a:moveTo>
                  <a:pt x="1241" y="5542"/>
                </a:moveTo>
                <a:lnTo>
                  <a:pt x="1241" y="5542"/>
                </a:lnTo>
                <a:lnTo>
                  <a:pt x="1220" y="5457"/>
                </a:lnTo>
                <a:lnTo>
                  <a:pt x="1220" y="5371"/>
                </a:lnTo>
                <a:lnTo>
                  <a:pt x="1220" y="5371"/>
                </a:lnTo>
                <a:lnTo>
                  <a:pt x="1220" y="5264"/>
                </a:lnTo>
                <a:lnTo>
                  <a:pt x="1241" y="5222"/>
                </a:lnTo>
                <a:lnTo>
                  <a:pt x="1284" y="5200"/>
                </a:lnTo>
                <a:lnTo>
                  <a:pt x="1327" y="5243"/>
                </a:lnTo>
                <a:lnTo>
                  <a:pt x="1348" y="5307"/>
                </a:lnTo>
                <a:lnTo>
                  <a:pt x="1348" y="5371"/>
                </a:lnTo>
                <a:lnTo>
                  <a:pt x="1305" y="5457"/>
                </a:lnTo>
                <a:lnTo>
                  <a:pt x="1241" y="5542"/>
                </a:lnTo>
                <a:lnTo>
                  <a:pt x="1241" y="5542"/>
                </a:lnTo>
                <a:close/>
                <a:moveTo>
                  <a:pt x="2696" y="5307"/>
                </a:moveTo>
                <a:lnTo>
                  <a:pt x="2696" y="5307"/>
                </a:lnTo>
                <a:lnTo>
                  <a:pt x="2632" y="5307"/>
                </a:lnTo>
                <a:lnTo>
                  <a:pt x="2589" y="5307"/>
                </a:lnTo>
                <a:lnTo>
                  <a:pt x="2568" y="5286"/>
                </a:lnTo>
                <a:lnTo>
                  <a:pt x="2503" y="5307"/>
                </a:lnTo>
                <a:lnTo>
                  <a:pt x="2503" y="5307"/>
                </a:lnTo>
                <a:lnTo>
                  <a:pt x="2482" y="5329"/>
                </a:lnTo>
                <a:lnTo>
                  <a:pt x="2461" y="5371"/>
                </a:lnTo>
                <a:lnTo>
                  <a:pt x="2439" y="5414"/>
                </a:lnTo>
                <a:lnTo>
                  <a:pt x="2418" y="5436"/>
                </a:lnTo>
                <a:lnTo>
                  <a:pt x="2418" y="5436"/>
                </a:lnTo>
                <a:lnTo>
                  <a:pt x="2354" y="5457"/>
                </a:lnTo>
                <a:lnTo>
                  <a:pt x="2311" y="5457"/>
                </a:lnTo>
                <a:lnTo>
                  <a:pt x="2289" y="5436"/>
                </a:lnTo>
                <a:lnTo>
                  <a:pt x="2268" y="5414"/>
                </a:lnTo>
                <a:lnTo>
                  <a:pt x="2225" y="5329"/>
                </a:lnTo>
                <a:lnTo>
                  <a:pt x="2204" y="5307"/>
                </a:lnTo>
                <a:lnTo>
                  <a:pt x="2140" y="5286"/>
                </a:lnTo>
                <a:lnTo>
                  <a:pt x="2140" y="5286"/>
                </a:lnTo>
                <a:lnTo>
                  <a:pt x="2097" y="5286"/>
                </a:lnTo>
                <a:lnTo>
                  <a:pt x="2054" y="5307"/>
                </a:lnTo>
                <a:lnTo>
                  <a:pt x="2033" y="5329"/>
                </a:lnTo>
                <a:lnTo>
                  <a:pt x="2011" y="5371"/>
                </a:lnTo>
                <a:lnTo>
                  <a:pt x="2011" y="5478"/>
                </a:lnTo>
                <a:lnTo>
                  <a:pt x="1990" y="5521"/>
                </a:lnTo>
                <a:lnTo>
                  <a:pt x="1969" y="5564"/>
                </a:lnTo>
                <a:lnTo>
                  <a:pt x="1969" y="5564"/>
                </a:lnTo>
                <a:lnTo>
                  <a:pt x="1904" y="5478"/>
                </a:lnTo>
                <a:lnTo>
                  <a:pt x="1862" y="5414"/>
                </a:lnTo>
                <a:lnTo>
                  <a:pt x="1840" y="5393"/>
                </a:lnTo>
                <a:lnTo>
                  <a:pt x="1819" y="5393"/>
                </a:lnTo>
                <a:lnTo>
                  <a:pt x="1776" y="5393"/>
                </a:lnTo>
                <a:lnTo>
                  <a:pt x="1733" y="5436"/>
                </a:lnTo>
                <a:lnTo>
                  <a:pt x="1733" y="5436"/>
                </a:lnTo>
                <a:lnTo>
                  <a:pt x="1690" y="5521"/>
                </a:lnTo>
                <a:lnTo>
                  <a:pt x="1669" y="5607"/>
                </a:lnTo>
                <a:lnTo>
                  <a:pt x="1648" y="5607"/>
                </a:lnTo>
                <a:lnTo>
                  <a:pt x="1648" y="5607"/>
                </a:lnTo>
                <a:lnTo>
                  <a:pt x="1583" y="5457"/>
                </a:lnTo>
                <a:lnTo>
                  <a:pt x="1583" y="5457"/>
                </a:lnTo>
                <a:lnTo>
                  <a:pt x="1562" y="5350"/>
                </a:lnTo>
                <a:lnTo>
                  <a:pt x="1583" y="5264"/>
                </a:lnTo>
                <a:lnTo>
                  <a:pt x="1605" y="5200"/>
                </a:lnTo>
                <a:lnTo>
                  <a:pt x="1648" y="5157"/>
                </a:lnTo>
                <a:lnTo>
                  <a:pt x="1712" y="5115"/>
                </a:lnTo>
                <a:lnTo>
                  <a:pt x="1776" y="5093"/>
                </a:lnTo>
                <a:lnTo>
                  <a:pt x="1947" y="5093"/>
                </a:lnTo>
                <a:lnTo>
                  <a:pt x="2289" y="5136"/>
                </a:lnTo>
                <a:lnTo>
                  <a:pt x="2396" y="5157"/>
                </a:lnTo>
                <a:lnTo>
                  <a:pt x="2439" y="5136"/>
                </a:lnTo>
                <a:lnTo>
                  <a:pt x="2461" y="5115"/>
                </a:lnTo>
                <a:lnTo>
                  <a:pt x="2461" y="5115"/>
                </a:lnTo>
                <a:lnTo>
                  <a:pt x="2803" y="5093"/>
                </a:lnTo>
                <a:lnTo>
                  <a:pt x="2996" y="5115"/>
                </a:lnTo>
                <a:lnTo>
                  <a:pt x="3081" y="5115"/>
                </a:lnTo>
                <a:lnTo>
                  <a:pt x="3145" y="5157"/>
                </a:lnTo>
                <a:lnTo>
                  <a:pt x="3145" y="5157"/>
                </a:lnTo>
                <a:lnTo>
                  <a:pt x="3038" y="5222"/>
                </a:lnTo>
                <a:lnTo>
                  <a:pt x="2931" y="5264"/>
                </a:lnTo>
                <a:lnTo>
                  <a:pt x="2803" y="5286"/>
                </a:lnTo>
                <a:lnTo>
                  <a:pt x="2696" y="5307"/>
                </a:lnTo>
                <a:lnTo>
                  <a:pt x="2696" y="5307"/>
                </a:lnTo>
                <a:close/>
                <a:moveTo>
                  <a:pt x="2525" y="3617"/>
                </a:moveTo>
                <a:lnTo>
                  <a:pt x="2525" y="3617"/>
                </a:lnTo>
                <a:lnTo>
                  <a:pt x="2803" y="4173"/>
                </a:lnTo>
                <a:lnTo>
                  <a:pt x="2803" y="4173"/>
                </a:lnTo>
                <a:lnTo>
                  <a:pt x="2974" y="4430"/>
                </a:lnTo>
                <a:lnTo>
                  <a:pt x="3038" y="4558"/>
                </a:lnTo>
                <a:lnTo>
                  <a:pt x="3060" y="4622"/>
                </a:lnTo>
                <a:lnTo>
                  <a:pt x="3081" y="4687"/>
                </a:lnTo>
                <a:lnTo>
                  <a:pt x="3081" y="4687"/>
                </a:lnTo>
                <a:lnTo>
                  <a:pt x="3060" y="4729"/>
                </a:lnTo>
                <a:lnTo>
                  <a:pt x="3038" y="4772"/>
                </a:lnTo>
                <a:lnTo>
                  <a:pt x="2974" y="4794"/>
                </a:lnTo>
                <a:lnTo>
                  <a:pt x="2846" y="4815"/>
                </a:lnTo>
                <a:lnTo>
                  <a:pt x="2717" y="4815"/>
                </a:lnTo>
                <a:lnTo>
                  <a:pt x="2461" y="4794"/>
                </a:lnTo>
                <a:lnTo>
                  <a:pt x="2375" y="4794"/>
                </a:lnTo>
                <a:lnTo>
                  <a:pt x="2354" y="4794"/>
                </a:lnTo>
                <a:lnTo>
                  <a:pt x="2354" y="4794"/>
                </a:lnTo>
                <a:lnTo>
                  <a:pt x="2011" y="4815"/>
                </a:lnTo>
                <a:lnTo>
                  <a:pt x="1669" y="4836"/>
                </a:lnTo>
                <a:lnTo>
                  <a:pt x="1006" y="4922"/>
                </a:lnTo>
                <a:lnTo>
                  <a:pt x="1006" y="4922"/>
                </a:lnTo>
                <a:lnTo>
                  <a:pt x="706" y="4922"/>
                </a:lnTo>
                <a:lnTo>
                  <a:pt x="556" y="4943"/>
                </a:lnTo>
                <a:lnTo>
                  <a:pt x="492" y="4922"/>
                </a:lnTo>
                <a:lnTo>
                  <a:pt x="449" y="4901"/>
                </a:lnTo>
                <a:lnTo>
                  <a:pt x="449" y="4901"/>
                </a:lnTo>
                <a:lnTo>
                  <a:pt x="449" y="4879"/>
                </a:lnTo>
                <a:lnTo>
                  <a:pt x="449" y="4836"/>
                </a:lnTo>
                <a:lnTo>
                  <a:pt x="492" y="4751"/>
                </a:lnTo>
                <a:lnTo>
                  <a:pt x="599" y="4558"/>
                </a:lnTo>
                <a:lnTo>
                  <a:pt x="599" y="4558"/>
                </a:lnTo>
                <a:lnTo>
                  <a:pt x="1049" y="3510"/>
                </a:lnTo>
                <a:lnTo>
                  <a:pt x="1262" y="2975"/>
                </a:lnTo>
                <a:lnTo>
                  <a:pt x="1476" y="2440"/>
                </a:lnTo>
                <a:lnTo>
                  <a:pt x="1476" y="2440"/>
                </a:lnTo>
                <a:lnTo>
                  <a:pt x="1541" y="2226"/>
                </a:lnTo>
                <a:lnTo>
                  <a:pt x="1583" y="2119"/>
                </a:lnTo>
                <a:lnTo>
                  <a:pt x="1626" y="2076"/>
                </a:lnTo>
                <a:lnTo>
                  <a:pt x="1648" y="2076"/>
                </a:lnTo>
                <a:lnTo>
                  <a:pt x="1648" y="2076"/>
                </a:lnTo>
                <a:lnTo>
                  <a:pt x="1690" y="2098"/>
                </a:lnTo>
                <a:lnTo>
                  <a:pt x="1733" y="2141"/>
                </a:lnTo>
                <a:lnTo>
                  <a:pt x="1819" y="2290"/>
                </a:lnTo>
                <a:lnTo>
                  <a:pt x="1926" y="2547"/>
                </a:lnTo>
                <a:lnTo>
                  <a:pt x="1926" y="2547"/>
                </a:lnTo>
                <a:lnTo>
                  <a:pt x="2225" y="3082"/>
                </a:lnTo>
                <a:lnTo>
                  <a:pt x="2525" y="3617"/>
                </a:lnTo>
                <a:lnTo>
                  <a:pt x="2525" y="3617"/>
                </a:lnTo>
                <a:close/>
                <a:moveTo>
                  <a:pt x="4557" y="386"/>
                </a:moveTo>
                <a:lnTo>
                  <a:pt x="4557" y="386"/>
                </a:lnTo>
                <a:lnTo>
                  <a:pt x="4600" y="365"/>
                </a:lnTo>
                <a:lnTo>
                  <a:pt x="4622" y="386"/>
                </a:lnTo>
                <a:lnTo>
                  <a:pt x="4622" y="386"/>
                </a:lnTo>
                <a:lnTo>
                  <a:pt x="4600" y="407"/>
                </a:lnTo>
                <a:lnTo>
                  <a:pt x="4557" y="386"/>
                </a:lnTo>
                <a:lnTo>
                  <a:pt x="4557" y="386"/>
                </a:lnTo>
                <a:close/>
                <a:moveTo>
                  <a:pt x="6440" y="5115"/>
                </a:moveTo>
                <a:lnTo>
                  <a:pt x="6440" y="5115"/>
                </a:lnTo>
                <a:lnTo>
                  <a:pt x="6397" y="5157"/>
                </a:lnTo>
                <a:lnTo>
                  <a:pt x="6376" y="5157"/>
                </a:lnTo>
                <a:lnTo>
                  <a:pt x="6355" y="5115"/>
                </a:lnTo>
                <a:lnTo>
                  <a:pt x="6355" y="5115"/>
                </a:lnTo>
                <a:lnTo>
                  <a:pt x="6355" y="5093"/>
                </a:lnTo>
                <a:lnTo>
                  <a:pt x="6376" y="5093"/>
                </a:lnTo>
                <a:lnTo>
                  <a:pt x="6440" y="5115"/>
                </a:lnTo>
                <a:lnTo>
                  <a:pt x="6440" y="5115"/>
                </a:lnTo>
                <a:lnTo>
                  <a:pt x="6440" y="5115"/>
                </a:lnTo>
                <a:lnTo>
                  <a:pt x="6440" y="5115"/>
                </a:lnTo>
                <a:lnTo>
                  <a:pt x="6462" y="5136"/>
                </a:lnTo>
                <a:lnTo>
                  <a:pt x="6462" y="5136"/>
                </a:lnTo>
                <a:lnTo>
                  <a:pt x="6440" y="5115"/>
                </a:lnTo>
                <a:lnTo>
                  <a:pt x="6440" y="5115"/>
                </a:lnTo>
                <a:close/>
                <a:moveTo>
                  <a:pt x="6676" y="5200"/>
                </a:moveTo>
                <a:lnTo>
                  <a:pt x="6676" y="5200"/>
                </a:lnTo>
                <a:lnTo>
                  <a:pt x="6697" y="5157"/>
                </a:lnTo>
                <a:lnTo>
                  <a:pt x="6697" y="5115"/>
                </a:lnTo>
                <a:lnTo>
                  <a:pt x="6761" y="5072"/>
                </a:lnTo>
                <a:lnTo>
                  <a:pt x="6783" y="5072"/>
                </a:lnTo>
                <a:lnTo>
                  <a:pt x="6804" y="5072"/>
                </a:lnTo>
                <a:lnTo>
                  <a:pt x="6825" y="5115"/>
                </a:lnTo>
                <a:lnTo>
                  <a:pt x="6825" y="5157"/>
                </a:lnTo>
                <a:lnTo>
                  <a:pt x="6825" y="5157"/>
                </a:lnTo>
                <a:lnTo>
                  <a:pt x="6804" y="5264"/>
                </a:lnTo>
                <a:lnTo>
                  <a:pt x="6783" y="5286"/>
                </a:lnTo>
                <a:lnTo>
                  <a:pt x="6761" y="5307"/>
                </a:lnTo>
                <a:lnTo>
                  <a:pt x="6718" y="5264"/>
                </a:lnTo>
                <a:lnTo>
                  <a:pt x="6676" y="5200"/>
                </a:lnTo>
                <a:lnTo>
                  <a:pt x="6676" y="5200"/>
                </a:lnTo>
                <a:close/>
                <a:moveTo>
                  <a:pt x="7553" y="5329"/>
                </a:moveTo>
                <a:lnTo>
                  <a:pt x="7553" y="5329"/>
                </a:lnTo>
                <a:lnTo>
                  <a:pt x="7510" y="5393"/>
                </a:lnTo>
                <a:lnTo>
                  <a:pt x="7489" y="5393"/>
                </a:lnTo>
                <a:lnTo>
                  <a:pt x="7489" y="5371"/>
                </a:lnTo>
                <a:lnTo>
                  <a:pt x="7446" y="5307"/>
                </a:lnTo>
                <a:lnTo>
                  <a:pt x="7403" y="5243"/>
                </a:lnTo>
                <a:lnTo>
                  <a:pt x="7403" y="5243"/>
                </a:lnTo>
                <a:lnTo>
                  <a:pt x="7317" y="5200"/>
                </a:lnTo>
                <a:lnTo>
                  <a:pt x="7275" y="5200"/>
                </a:lnTo>
                <a:lnTo>
                  <a:pt x="7232" y="5222"/>
                </a:lnTo>
                <a:lnTo>
                  <a:pt x="7189" y="5264"/>
                </a:lnTo>
                <a:lnTo>
                  <a:pt x="7125" y="5329"/>
                </a:lnTo>
                <a:lnTo>
                  <a:pt x="7104" y="5329"/>
                </a:lnTo>
                <a:lnTo>
                  <a:pt x="7082" y="5286"/>
                </a:lnTo>
                <a:lnTo>
                  <a:pt x="7082" y="5286"/>
                </a:lnTo>
                <a:lnTo>
                  <a:pt x="7039" y="5179"/>
                </a:lnTo>
                <a:lnTo>
                  <a:pt x="7039" y="5115"/>
                </a:lnTo>
                <a:lnTo>
                  <a:pt x="7082" y="5072"/>
                </a:lnTo>
                <a:lnTo>
                  <a:pt x="7146" y="5072"/>
                </a:lnTo>
                <a:lnTo>
                  <a:pt x="7275" y="5093"/>
                </a:lnTo>
                <a:lnTo>
                  <a:pt x="7317" y="5093"/>
                </a:lnTo>
                <a:lnTo>
                  <a:pt x="7339" y="5072"/>
                </a:lnTo>
                <a:lnTo>
                  <a:pt x="7339" y="5072"/>
                </a:lnTo>
                <a:lnTo>
                  <a:pt x="7489" y="5072"/>
                </a:lnTo>
                <a:lnTo>
                  <a:pt x="7553" y="5072"/>
                </a:lnTo>
                <a:lnTo>
                  <a:pt x="7596" y="5115"/>
                </a:lnTo>
                <a:lnTo>
                  <a:pt x="7596" y="5115"/>
                </a:lnTo>
                <a:lnTo>
                  <a:pt x="7574" y="5243"/>
                </a:lnTo>
                <a:lnTo>
                  <a:pt x="7553" y="5329"/>
                </a:lnTo>
                <a:lnTo>
                  <a:pt x="7553" y="5329"/>
                </a:lnTo>
                <a:lnTo>
                  <a:pt x="7553" y="5329"/>
                </a:lnTo>
                <a:lnTo>
                  <a:pt x="7553" y="5329"/>
                </a:lnTo>
                <a:close/>
                <a:moveTo>
                  <a:pt x="8152" y="5179"/>
                </a:moveTo>
                <a:lnTo>
                  <a:pt x="8152" y="5179"/>
                </a:lnTo>
                <a:lnTo>
                  <a:pt x="8109" y="5200"/>
                </a:lnTo>
                <a:lnTo>
                  <a:pt x="8109" y="5243"/>
                </a:lnTo>
                <a:lnTo>
                  <a:pt x="8088" y="5329"/>
                </a:lnTo>
                <a:lnTo>
                  <a:pt x="8066" y="5371"/>
                </a:lnTo>
                <a:lnTo>
                  <a:pt x="8045" y="5393"/>
                </a:lnTo>
                <a:lnTo>
                  <a:pt x="8002" y="5414"/>
                </a:lnTo>
                <a:lnTo>
                  <a:pt x="7938" y="5414"/>
                </a:lnTo>
                <a:lnTo>
                  <a:pt x="7938" y="5414"/>
                </a:lnTo>
                <a:lnTo>
                  <a:pt x="7852" y="5393"/>
                </a:lnTo>
                <a:lnTo>
                  <a:pt x="7767" y="5307"/>
                </a:lnTo>
                <a:lnTo>
                  <a:pt x="7724" y="5222"/>
                </a:lnTo>
                <a:lnTo>
                  <a:pt x="7703" y="5179"/>
                </a:lnTo>
                <a:lnTo>
                  <a:pt x="7703" y="5136"/>
                </a:lnTo>
                <a:lnTo>
                  <a:pt x="7703" y="5136"/>
                </a:lnTo>
                <a:lnTo>
                  <a:pt x="7724" y="5115"/>
                </a:lnTo>
                <a:lnTo>
                  <a:pt x="7788" y="5115"/>
                </a:lnTo>
                <a:lnTo>
                  <a:pt x="7917" y="5115"/>
                </a:lnTo>
                <a:lnTo>
                  <a:pt x="8109" y="5115"/>
                </a:lnTo>
                <a:lnTo>
                  <a:pt x="8109" y="5115"/>
                </a:lnTo>
                <a:lnTo>
                  <a:pt x="8302" y="5115"/>
                </a:lnTo>
                <a:lnTo>
                  <a:pt x="8494" y="5136"/>
                </a:lnTo>
                <a:lnTo>
                  <a:pt x="8494" y="5136"/>
                </a:lnTo>
                <a:lnTo>
                  <a:pt x="8473" y="5222"/>
                </a:lnTo>
                <a:lnTo>
                  <a:pt x="8430" y="5264"/>
                </a:lnTo>
                <a:lnTo>
                  <a:pt x="8387" y="5264"/>
                </a:lnTo>
                <a:lnTo>
                  <a:pt x="8323" y="5264"/>
                </a:lnTo>
                <a:lnTo>
                  <a:pt x="8216" y="5200"/>
                </a:lnTo>
                <a:lnTo>
                  <a:pt x="8152" y="5179"/>
                </a:lnTo>
                <a:lnTo>
                  <a:pt x="8152" y="5179"/>
                </a:lnTo>
                <a:close/>
                <a:moveTo>
                  <a:pt x="8901" y="4858"/>
                </a:moveTo>
                <a:lnTo>
                  <a:pt x="8901" y="4858"/>
                </a:lnTo>
                <a:lnTo>
                  <a:pt x="8879" y="4879"/>
                </a:lnTo>
                <a:lnTo>
                  <a:pt x="8837" y="4879"/>
                </a:lnTo>
                <a:lnTo>
                  <a:pt x="8708" y="4858"/>
                </a:lnTo>
                <a:lnTo>
                  <a:pt x="8601" y="4858"/>
                </a:lnTo>
                <a:lnTo>
                  <a:pt x="8558" y="4858"/>
                </a:lnTo>
                <a:lnTo>
                  <a:pt x="8537" y="4879"/>
                </a:lnTo>
                <a:lnTo>
                  <a:pt x="8537" y="4879"/>
                </a:lnTo>
                <a:lnTo>
                  <a:pt x="7874" y="4815"/>
                </a:lnTo>
                <a:lnTo>
                  <a:pt x="7531" y="4815"/>
                </a:lnTo>
                <a:lnTo>
                  <a:pt x="7189" y="4815"/>
                </a:lnTo>
                <a:lnTo>
                  <a:pt x="7189" y="4815"/>
                </a:lnTo>
                <a:lnTo>
                  <a:pt x="6611" y="4879"/>
                </a:lnTo>
                <a:lnTo>
                  <a:pt x="6312" y="4879"/>
                </a:lnTo>
                <a:lnTo>
                  <a:pt x="6184" y="4858"/>
                </a:lnTo>
                <a:lnTo>
                  <a:pt x="6055" y="4815"/>
                </a:lnTo>
                <a:lnTo>
                  <a:pt x="6055" y="4815"/>
                </a:lnTo>
                <a:lnTo>
                  <a:pt x="5991" y="4794"/>
                </a:lnTo>
                <a:lnTo>
                  <a:pt x="5970" y="4751"/>
                </a:lnTo>
                <a:lnTo>
                  <a:pt x="5948" y="4729"/>
                </a:lnTo>
                <a:lnTo>
                  <a:pt x="5970" y="4687"/>
                </a:lnTo>
                <a:lnTo>
                  <a:pt x="6012" y="4622"/>
                </a:lnTo>
                <a:lnTo>
                  <a:pt x="6077" y="4515"/>
                </a:lnTo>
                <a:lnTo>
                  <a:pt x="6077" y="4515"/>
                </a:lnTo>
                <a:lnTo>
                  <a:pt x="6462" y="3938"/>
                </a:lnTo>
                <a:lnTo>
                  <a:pt x="6462" y="3938"/>
                </a:lnTo>
                <a:lnTo>
                  <a:pt x="6804" y="3424"/>
                </a:lnTo>
                <a:lnTo>
                  <a:pt x="7125" y="2911"/>
                </a:lnTo>
                <a:lnTo>
                  <a:pt x="7125" y="2911"/>
                </a:lnTo>
                <a:lnTo>
                  <a:pt x="7446" y="2355"/>
                </a:lnTo>
                <a:lnTo>
                  <a:pt x="7446" y="2355"/>
                </a:lnTo>
                <a:lnTo>
                  <a:pt x="7510" y="2248"/>
                </a:lnTo>
                <a:lnTo>
                  <a:pt x="7553" y="2162"/>
                </a:lnTo>
                <a:lnTo>
                  <a:pt x="7596" y="2141"/>
                </a:lnTo>
                <a:lnTo>
                  <a:pt x="7617" y="2141"/>
                </a:lnTo>
                <a:lnTo>
                  <a:pt x="7660" y="2162"/>
                </a:lnTo>
                <a:lnTo>
                  <a:pt x="7724" y="2205"/>
                </a:lnTo>
                <a:lnTo>
                  <a:pt x="7724" y="2205"/>
                </a:lnTo>
                <a:lnTo>
                  <a:pt x="7810" y="2333"/>
                </a:lnTo>
                <a:lnTo>
                  <a:pt x="7874" y="2504"/>
                </a:lnTo>
                <a:lnTo>
                  <a:pt x="8002" y="2825"/>
                </a:lnTo>
                <a:lnTo>
                  <a:pt x="8002" y="2825"/>
                </a:lnTo>
                <a:lnTo>
                  <a:pt x="8280" y="3403"/>
                </a:lnTo>
                <a:lnTo>
                  <a:pt x="8280" y="3403"/>
                </a:lnTo>
                <a:lnTo>
                  <a:pt x="8815" y="4537"/>
                </a:lnTo>
                <a:lnTo>
                  <a:pt x="8815" y="4537"/>
                </a:lnTo>
                <a:lnTo>
                  <a:pt x="8901" y="4708"/>
                </a:lnTo>
                <a:lnTo>
                  <a:pt x="8922" y="4794"/>
                </a:lnTo>
                <a:lnTo>
                  <a:pt x="8922" y="4815"/>
                </a:lnTo>
                <a:lnTo>
                  <a:pt x="8901" y="4858"/>
                </a:lnTo>
                <a:lnTo>
                  <a:pt x="8901" y="4858"/>
                </a:lnTo>
                <a:close/>
                <a:moveTo>
                  <a:pt x="7296" y="6976"/>
                </a:moveTo>
                <a:lnTo>
                  <a:pt x="7296" y="6976"/>
                </a:lnTo>
                <a:lnTo>
                  <a:pt x="7082" y="6955"/>
                </a:lnTo>
                <a:lnTo>
                  <a:pt x="6847" y="6955"/>
                </a:lnTo>
                <a:lnTo>
                  <a:pt x="6397" y="6976"/>
                </a:lnTo>
                <a:lnTo>
                  <a:pt x="6397" y="6976"/>
                </a:lnTo>
                <a:lnTo>
                  <a:pt x="4515" y="6955"/>
                </a:lnTo>
                <a:lnTo>
                  <a:pt x="4515" y="6955"/>
                </a:lnTo>
                <a:lnTo>
                  <a:pt x="4065" y="6976"/>
                </a:lnTo>
                <a:lnTo>
                  <a:pt x="3616" y="6976"/>
                </a:lnTo>
                <a:lnTo>
                  <a:pt x="2717" y="7019"/>
                </a:lnTo>
                <a:lnTo>
                  <a:pt x="2717" y="7019"/>
                </a:lnTo>
                <a:lnTo>
                  <a:pt x="2375" y="7019"/>
                </a:lnTo>
                <a:lnTo>
                  <a:pt x="2375" y="7019"/>
                </a:lnTo>
                <a:lnTo>
                  <a:pt x="2268" y="7019"/>
                </a:lnTo>
                <a:lnTo>
                  <a:pt x="2140" y="6976"/>
                </a:lnTo>
                <a:lnTo>
                  <a:pt x="2033" y="6976"/>
                </a:lnTo>
                <a:lnTo>
                  <a:pt x="1926" y="6976"/>
                </a:lnTo>
                <a:lnTo>
                  <a:pt x="1926" y="6976"/>
                </a:lnTo>
                <a:lnTo>
                  <a:pt x="1840" y="6997"/>
                </a:lnTo>
                <a:lnTo>
                  <a:pt x="1797" y="7040"/>
                </a:lnTo>
                <a:lnTo>
                  <a:pt x="1755" y="7104"/>
                </a:lnTo>
                <a:lnTo>
                  <a:pt x="1733" y="7169"/>
                </a:lnTo>
                <a:lnTo>
                  <a:pt x="1733" y="7318"/>
                </a:lnTo>
                <a:lnTo>
                  <a:pt x="1712" y="7468"/>
                </a:lnTo>
                <a:lnTo>
                  <a:pt x="1712" y="7468"/>
                </a:lnTo>
                <a:lnTo>
                  <a:pt x="1690" y="7661"/>
                </a:lnTo>
                <a:lnTo>
                  <a:pt x="1690" y="7832"/>
                </a:lnTo>
                <a:lnTo>
                  <a:pt x="1690" y="7939"/>
                </a:lnTo>
                <a:lnTo>
                  <a:pt x="1712" y="8003"/>
                </a:lnTo>
                <a:lnTo>
                  <a:pt x="1776" y="8067"/>
                </a:lnTo>
                <a:lnTo>
                  <a:pt x="1840" y="8131"/>
                </a:lnTo>
                <a:lnTo>
                  <a:pt x="1840" y="8131"/>
                </a:lnTo>
                <a:lnTo>
                  <a:pt x="1926" y="8153"/>
                </a:lnTo>
                <a:lnTo>
                  <a:pt x="2033" y="8174"/>
                </a:lnTo>
                <a:lnTo>
                  <a:pt x="2268" y="8174"/>
                </a:lnTo>
                <a:lnTo>
                  <a:pt x="2696" y="8131"/>
                </a:lnTo>
                <a:lnTo>
                  <a:pt x="2696" y="8131"/>
                </a:lnTo>
                <a:lnTo>
                  <a:pt x="3680" y="8110"/>
                </a:lnTo>
                <a:lnTo>
                  <a:pt x="4643" y="8089"/>
                </a:lnTo>
                <a:lnTo>
                  <a:pt x="4643" y="8089"/>
                </a:lnTo>
                <a:lnTo>
                  <a:pt x="5627" y="8089"/>
                </a:lnTo>
                <a:lnTo>
                  <a:pt x="6119" y="8089"/>
                </a:lnTo>
                <a:lnTo>
                  <a:pt x="6611" y="8110"/>
                </a:lnTo>
                <a:lnTo>
                  <a:pt x="6611" y="8110"/>
                </a:lnTo>
                <a:lnTo>
                  <a:pt x="6997" y="8110"/>
                </a:lnTo>
                <a:lnTo>
                  <a:pt x="7168" y="8110"/>
                </a:lnTo>
                <a:lnTo>
                  <a:pt x="7317" y="8067"/>
                </a:lnTo>
                <a:lnTo>
                  <a:pt x="7382" y="8024"/>
                </a:lnTo>
                <a:lnTo>
                  <a:pt x="7424" y="7982"/>
                </a:lnTo>
                <a:lnTo>
                  <a:pt x="7467" y="7917"/>
                </a:lnTo>
                <a:lnTo>
                  <a:pt x="7510" y="7853"/>
                </a:lnTo>
                <a:lnTo>
                  <a:pt x="7531" y="7789"/>
                </a:lnTo>
                <a:lnTo>
                  <a:pt x="7553" y="7682"/>
                </a:lnTo>
                <a:lnTo>
                  <a:pt x="7553" y="7447"/>
                </a:lnTo>
                <a:lnTo>
                  <a:pt x="7553" y="7447"/>
                </a:lnTo>
                <a:lnTo>
                  <a:pt x="7553" y="7276"/>
                </a:lnTo>
                <a:lnTo>
                  <a:pt x="7531" y="7147"/>
                </a:lnTo>
                <a:lnTo>
                  <a:pt x="7510" y="7083"/>
                </a:lnTo>
                <a:lnTo>
                  <a:pt x="7467" y="7040"/>
                </a:lnTo>
                <a:lnTo>
                  <a:pt x="7403" y="6997"/>
                </a:lnTo>
                <a:lnTo>
                  <a:pt x="7296" y="6976"/>
                </a:lnTo>
                <a:lnTo>
                  <a:pt x="7296" y="6976"/>
                </a:lnTo>
                <a:close/>
                <a:moveTo>
                  <a:pt x="2311" y="7532"/>
                </a:moveTo>
                <a:lnTo>
                  <a:pt x="2311" y="7532"/>
                </a:lnTo>
                <a:lnTo>
                  <a:pt x="2311" y="7468"/>
                </a:lnTo>
                <a:lnTo>
                  <a:pt x="2354" y="7404"/>
                </a:lnTo>
                <a:lnTo>
                  <a:pt x="2375" y="7383"/>
                </a:lnTo>
                <a:lnTo>
                  <a:pt x="2396" y="7383"/>
                </a:lnTo>
                <a:lnTo>
                  <a:pt x="2418" y="7383"/>
                </a:lnTo>
                <a:lnTo>
                  <a:pt x="2439" y="7425"/>
                </a:lnTo>
                <a:lnTo>
                  <a:pt x="2439" y="7425"/>
                </a:lnTo>
                <a:lnTo>
                  <a:pt x="2461" y="7468"/>
                </a:lnTo>
                <a:lnTo>
                  <a:pt x="2439" y="7532"/>
                </a:lnTo>
                <a:lnTo>
                  <a:pt x="2396" y="7618"/>
                </a:lnTo>
                <a:lnTo>
                  <a:pt x="2375" y="7639"/>
                </a:lnTo>
                <a:lnTo>
                  <a:pt x="2354" y="7639"/>
                </a:lnTo>
                <a:lnTo>
                  <a:pt x="2311" y="7618"/>
                </a:lnTo>
                <a:lnTo>
                  <a:pt x="2311" y="7532"/>
                </a:lnTo>
                <a:lnTo>
                  <a:pt x="2311" y="7532"/>
                </a:lnTo>
                <a:close/>
                <a:moveTo>
                  <a:pt x="2589" y="7554"/>
                </a:moveTo>
                <a:lnTo>
                  <a:pt x="2589" y="7554"/>
                </a:lnTo>
                <a:lnTo>
                  <a:pt x="2632" y="7468"/>
                </a:lnTo>
                <a:lnTo>
                  <a:pt x="2675" y="7404"/>
                </a:lnTo>
                <a:lnTo>
                  <a:pt x="2696" y="7383"/>
                </a:lnTo>
                <a:lnTo>
                  <a:pt x="2717" y="7404"/>
                </a:lnTo>
                <a:lnTo>
                  <a:pt x="2739" y="7425"/>
                </a:lnTo>
                <a:lnTo>
                  <a:pt x="2739" y="7468"/>
                </a:lnTo>
                <a:lnTo>
                  <a:pt x="2739" y="7468"/>
                </a:lnTo>
                <a:lnTo>
                  <a:pt x="2739" y="7554"/>
                </a:lnTo>
                <a:lnTo>
                  <a:pt x="2675" y="7618"/>
                </a:lnTo>
                <a:lnTo>
                  <a:pt x="2653" y="7639"/>
                </a:lnTo>
                <a:lnTo>
                  <a:pt x="2632" y="7639"/>
                </a:lnTo>
                <a:lnTo>
                  <a:pt x="2610" y="7596"/>
                </a:lnTo>
                <a:lnTo>
                  <a:pt x="2589" y="7554"/>
                </a:lnTo>
                <a:lnTo>
                  <a:pt x="2589" y="7554"/>
                </a:lnTo>
                <a:close/>
                <a:moveTo>
                  <a:pt x="2931" y="7532"/>
                </a:moveTo>
                <a:lnTo>
                  <a:pt x="2931" y="7532"/>
                </a:lnTo>
                <a:lnTo>
                  <a:pt x="2910" y="7511"/>
                </a:lnTo>
                <a:lnTo>
                  <a:pt x="2931" y="7468"/>
                </a:lnTo>
                <a:lnTo>
                  <a:pt x="2953" y="7447"/>
                </a:lnTo>
                <a:lnTo>
                  <a:pt x="2996" y="7447"/>
                </a:lnTo>
                <a:lnTo>
                  <a:pt x="2996" y="7447"/>
                </a:lnTo>
                <a:lnTo>
                  <a:pt x="2931" y="7532"/>
                </a:lnTo>
                <a:lnTo>
                  <a:pt x="2931" y="7532"/>
                </a:lnTo>
                <a:close/>
                <a:moveTo>
                  <a:pt x="3209" y="7575"/>
                </a:moveTo>
                <a:lnTo>
                  <a:pt x="3209" y="7575"/>
                </a:lnTo>
                <a:lnTo>
                  <a:pt x="3188" y="7661"/>
                </a:lnTo>
                <a:lnTo>
                  <a:pt x="3167" y="7703"/>
                </a:lnTo>
                <a:lnTo>
                  <a:pt x="3145" y="7703"/>
                </a:lnTo>
                <a:lnTo>
                  <a:pt x="3145" y="7703"/>
                </a:lnTo>
                <a:lnTo>
                  <a:pt x="3124" y="7618"/>
                </a:lnTo>
                <a:lnTo>
                  <a:pt x="3124" y="7618"/>
                </a:lnTo>
                <a:lnTo>
                  <a:pt x="3124" y="7511"/>
                </a:lnTo>
                <a:lnTo>
                  <a:pt x="3167" y="7468"/>
                </a:lnTo>
                <a:lnTo>
                  <a:pt x="3188" y="7468"/>
                </a:lnTo>
                <a:lnTo>
                  <a:pt x="3209" y="7468"/>
                </a:lnTo>
                <a:lnTo>
                  <a:pt x="3209" y="7575"/>
                </a:lnTo>
                <a:lnTo>
                  <a:pt x="3209" y="7575"/>
                </a:lnTo>
                <a:close/>
                <a:moveTo>
                  <a:pt x="7146" y="7661"/>
                </a:moveTo>
                <a:lnTo>
                  <a:pt x="7146" y="7661"/>
                </a:lnTo>
                <a:lnTo>
                  <a:pt x="7104" y="7682"/>
                </a:lnTo>
                <a:lnTo>
                  <a:pt x="7061" y="7682"/>
                </a:lnTo>
                <a:lnTo>
                  <a:pt x="6890" y="7703"/>
                </a:lnTo>
                <a:lnTo>
                  <a:pt x="6397" y="7703"/>
                </a:lnTo>
                <a:lnTo>
                  <a:pt x="5927" y="7703"/>
                </a:lnTo>
                <a:lnTo>
                  <a:pt x="5777" y="7703"/>
                </a:lnTo>
                <a:lnTo>
                  <a:pt x="5734" y="7725"/>
                </a:lnTo>
                <a:lnTo>
                  <a:pt x="5734" y="7725"/>
                </a:lnTo>
                <a:lnTo>
                  <a:pt x="5477" y="7746"/>
                </a:lnTo>
                <a:lnTo>
                  <a:pt x="5349" y="7746"/>
                </a:lnTo>
                <a:lnTo>
                  <a:pt x="5242" y="7725"/>
                </a:lnTo>
                <a:lnTo>
                  <a:pt x="5242" y="7725"/>
                </a:lnTo>
                <a:lnTo>
                  <a:pt x="5135" y="7703"/>
                </a:lnTo>
                <a:lnTo>
                  <a:pt x="5071" y="7639"/>
                </a:lnTo>
                <a:lnTo>
                  <a:pt x="5071" y="7639"/>
                </a:lnTo>
                <a:lnTo>
                  <a:pt x="5050" y="7618"/>
                </a:lnTo>
                <a:lnTo>
                  <a:pt x="5028" y="7575"/>
                </a:lnTo>
                <a:lnTo>
                  <a:pt x="4985" y="7532"/>
                </a:lnTo>
                <a:lnTo>
                  <a:pt x="4943" y="7532"/>
                </a:lnTo>
                <a:lnTo>
                  <a:pt x="4943" y="7532"/>
                </a:lnTo>
                <a:lnTo>
                  <a:pt x="4900" y="7554"/>
                </a:lnTo>
                <a:lnTo>
                  <a:pt x="4878" y="7618"/>
                </a:lnTo>
                <a:lnTo>
                  <a:pt x="4836" y="7682"/>
                </a:lnTo>
                <a:lnTo>
                  <a:pt x="4793" y="7725"/>
                </a:lnTo>
                <a:lnTo>
                  <a:pt x="4793" y="7725"/>
                </a:lnTo>
                <a:lnTo>
                  <a:pt x="4750" y="7725"/>
                </a:lnTo>
                <a:lnTo>
                  <a:pt x="4729" y="7725"/>
                </a:lnTo>
                <a:lnTo>
                  <a:pt x="4686" y="7682"/>
                </a:lnTo>
                <a:lnTo>
                  <a:pt x="4643" y="7639"/>
                </a:lnTo>
                <a:lnTo>
                  <a:pt x="4600" y="7596"/>
                </a:lnTo>
                <a:lnTo>
                  <a:pt x="4600" y="7596"/>
                </a:lnTo>
                <a:lnTo>
                  <a:pt x="4557" y="7596"/>
                </a:lnTo>
                <a:lnTo>
                  <a:pt x="4536" y="7618"/>
                </a:lnTo>
                <a:lnTo>
                  <a:pt x="4515" y="7639"/>
                </a:lnTo>
                <a:lnTo>
                  <a:pt x="4450" y="7661"/>
                </a:lnTo>
                <a:lnTo>
                  <a:pt x="4450" y="7661"/>
                </a:lnTo>
                <a:lnTo>
                  <a:pt x="4343" y="7725"/>
                </a:lnTo>
                <a:lnTo>
                  <a:pt x="4279" y="7725"/>
                </a:lnTo>
                <a:lnTo>
                  <a:pt x="4215" y="7703"/>
                </a:lnTo>
                <a:lnTo>
                  <a:pt x="4215" y="7703"/>
                </a:lnTo>
                <a:lnTo>
                  <a:pt x="4194" y="7682"/>
                </a:lnTo>
                <a:lnTo>
                  <a:pt x="4194" y="7639"/>
                </a:lnTo>
                <a:lnTo>
                  <a:pt x="4194" y="7596"/>
                </a:lnTo>
                <a:lnTo>
                  <a:pt x="4172" y="7575"/>
                </a:lnTo>
                <a:lnTo>
                  <a:pt x="4172" y="7575"/>
                </a:lnTo>
                <a:lnTo>
                  <a:pt x="4130" y="7554"/>
                </a:lnTo>
                <a:lnTo>
                  <a:pt x="4087" y="7554"/>
                </a:lnTo>
                <a:lnTo>
                  <a:pt x="4065" y="7596"/>
                </a:lnTo>
                <a:lnTo>
                  <a:pt x="4023" y="7639"/>
                </a:lnTo>
                <a:lnTo>
                  <a:pt x="3980" y="7725"/>
                </a:lnTo>
                <a:lnTo>
                  <a:pt x="3937" y="7768"/>
                </a:lnTo>
                <a:lnTo>
                  <a:pt x="3894" y="7768"/>
                </a:lnTo>
                <a:lnTo>
                  <a:pt x="3894" y="7768"/>
                </a:lnTo>
                <a:lnTo>
                  <a:pt x="3830" y="7746"/>
                </a:lnTo>
                <a:lnTo>
                  <a:pt x="3809" y="7725"/>
                </a:lnTo>
                <a:lnTo>
                  <a:pt x="3787" y="7618"/>
                </a:lnTo>
                <a:lnTo>
                  <a:pt x="3766" y="7532"/>
                </a:lnTo>
                <a:lnTo>
                  <a:pt x="3744" y="7511"/>
                </a:lnTo>
                <a:lnTo>
                  <a:pt x="3702" y="7489"/>
                </a:lnTo>
                <a:lnTo>
                  <a:pt x="3702" y="7489"/>
                </a:lnTo>
                <a:lnTo>
                  <a:pt x="3659" y="7511"/>
                </a:lnTo>
                <a:lnTo>
                  <a:pt x="3637" y="7554"/>
                </a:lnTo>
                <a:lnTo>
                  <a:pt x="3616" y="7661"/>
                </a:lnTo>
                <a:lnTo>
                  <a:pt x="3595" y="7703"/>
                </a:lnTo>
                <a:lnTo>
                  <a:pt x="3573" y="7746"/>
                </a:lnTo>
                <a:lnTo>
                  <a:pt x="3530" y="7768"/>
                </a:lnTo>
                <a:lnTo>
                  <a:pt x="3466" y="7746"/>
                </a:lnTo>
                <a:lnTo>
                  <a:pt x="3466" y="7746"/>
                </a:lnTo>
                <a:lnTo>
                  <a:pt x="3423" y="7703"/>
                </a:lnTo>
                <a:lnTo>
                  <a:pt x="3402" y="7618"/>
                </a:lnTo>
                <a:lnTo>
                  <a:pt x="3381" y="7532"/>
                </a:lnTo>
                <a:lnTo>
                  <a:pt x="3402" y="7468"/>
                </a:lnTo>
                <a:lnTo>
                  <a:pt x="3402" y="7468"/>
                </a:lnTo>
                <a:lnTo>
                  <a:pt x="3445" y="7425"/>
                </a:lnTo>
                <a:lnTo>
                  <a:pt x="3488" y="7425"/>
                </a:lnTo>
                <a:lnTo>
                  <a:pt x="3637" y="7404"/>
                </a:lnTo>
                <a:lnTo>
                  <a:pt x="3916" y="7425"/>
                </a:lnTo>
                <a:lnTo>
                  <a:pt x="3916" y="7425"/>
                </a:lnTo>
                <a:lnTo>
                  <a:pt x="4301" y="7425"/>
                </a:lnTo>
                <a:lnTo>
                  <a:pt x="4686" y="7383"/>
                </a:lnTo>
                <a:lnTo>
                  <a:pt x="4686" y="7383"/>
                </a:lnTo>
                <a:lnTo>
                  <a:pt x="5028" y="7361"/>
                </a:lnTo>
                <a:lnTo>
                  <a:pt x="5392" y="7383"/>
                </a:lnTo>
                <a:lnTo>
                  <a:pt x="6098" y="7404"/>
                </a:lnTo>
                <a:lnTo>
                  <a:pt x="6098" y="7404"/>
                </a:lnTo>
                <a:lnTo>
                  <a:pt x="6890" y="7425"/>
                </a:lnTo>
                <a:lnTo>
                  <a:pt x="6890" y="7425"/>
                </a:lnTo>
                <a:lnTo>
                  <a:pt x="6997" y="7425"/>
                </a:lnTo>
                <a:lnTo>
                  <a:pt x="7125" y="7468"/>
                </a:lnTo>
                <a:lnTo>
                  <a:pt x="7168" y="7489"/>
                </a:lnTo>
                <a:lnTo>
                  <a:pt x="7189" y="7532"/>
                </a:lnTo>
                <a:lnTo>
                  <a:pt x="7189" y="7575"/>
                </a:lnTo>
                <a:lnTo>
                  <a:pt x="7146" y="7661"/>
                </a:lnTo>
                <a:lnTo>
                  <a:pt x="7146" y="766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partan"/>
              <a:ea typeface="Spartan"/>
              <a:cs typeface="Spartan"/>
              <a:sym typeface="Spartan"/>
            </a:endParaRPr>
          </a:p>
        </p:txBody>
      </p:sp>
      <p:sp>
        <p:nvSpPr>
          <p:cNvPr id="133" name="Google Shape;133;g82f752b61b_0_24"/>
          <p:cNvSpPr txBox="1"/>
          <p:nvPr/>
        </p:nvSpPr>
        <p:spPr>
          <a:xfrm>
            <a:off x="5763025" y="6229225"/>
            <a:ext cx="3394800" cy="3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Spartan"/>
                <a:ea typeface="Spartan"/>
                <a:cs typeface="Spartan"/>
                <a:sym typeface="Spartan"/>
              </a:rPr>
              <a:t>Adapted from CommunityWise</a:t>
            </a:r>
            <a:endParaRPr>
              <a:latin typeface="Spartan"/>
              <a:ea typeface="Spartan"/>
              <a:cs typeface="Spartan"/>
              <a:sym typeface="Spart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72f970c548_1_597"/>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Poll</a:t>
            </a:r>
            <a:endParaRPr/>
          </a:p>
        </p:txBody>
      </p:sp>
      <p:pic>
        <p:nvPicPr>
          <p:cNvPr id="140" name="Google Shape;140;g72f970c548_1_597"/>
          <p:cNvPicPr preferRelativeResize="0"/>
          <p:nvPr/>
        </p:nvPicPr>
        <p:blipFill>
          <a:blip r:embed="rId3">
            <a:alphaModFix/>
          </a:blip>
          <a:stretch>
            <a:fillRect/>
          </a:stretch>
        </p:blipFill>
        <p:spPr>
          <a:xfrm>
            <a:off x="4749046" y="1429750"/>
            <a:ext cx="6423574" cy="3998500"/>
          </a:xfrm>
          <a:prstGeom prst="rect">
            <a:avLst/>
          </a:prstGeom>
          <a:noFill/>
          <a:ln>
            <a:noFill/>
          </a:ln>
        </p:spPr>
      </p:pic>
      <p:sp>
        <p:nvSpPr>
          <p:cNvPr id="141" name="Google Shape;141;g72f970c548_1_597"/>
          <p:cNvSpPr txBox="1"/>
          <p:nvPr/>
        </p:nvSpPr>
        <p:spPr>
          <a:xfrm>
            <a:off x="384375" y="1691750"/>
            <a:ext cx="3957300" cy="4658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Spartan"/>
              <a:buAutoNum type="arabicPeriod"/>
            </a:pPr>
            <a:r>
              <a:rPr lang="en-CA">
                <a:latin typeface="Spartan"/>
                <a:ea typeface="Spartan"/>
                <a:cs typeface="Spartan"/>
                <a:sym typeface="Spartan"/>
              </a:rPr>
              <a:t>Are you attending this webinar as:</a:t>
            </a:r>
            <a:endParaRPr>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Individual </a:t>
            </a:r>
            <a:endParaRPr>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914400" lvl="1" indent="-317500" algn="l" rtl="0">
              <a:spcBef>
                <a:spcPts val="0"/>
              </a:spcBef>
              <a:spcAft>
                <a:spcPts val="0"/>
              </a:spcAft>
              <a:buSzPts val="1400"/>
              <a:buFont typeface="Spartan"/>
              <a:buAutoNum type="alphaLcPeriod"/>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Member of a settlement agency </a:t>
            </a:r>
            <a:endParaRPr>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endParaRPr>
          </a:p>
          <a:p>
            <a:pPr marL="914400" lvl="1" indent="-317500" algn="l" rtl="0">
              <a:spcBef>
                <a:spcPts val="0"/>
              </a:spcBef>
              <a:spcAft>
                <a:spcPts val="0"/>
              </a:spcAft>
              <a:buSzPts val="1400"/>
              <a:buFont typeface="Spartan"/>
              <a:buAutoNum type="alphaLcPeriod"/>
            </a:pPr>
            <a:r>
              <a:rPr lang="en-CA">
                <a:latin typeface="Spartan"/>
                <a:ea typeface="Spartan"/>
                <a:cs typeface="Spartan"/>
                <a:sym typeface="Spartan"/>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Member of an organization</a:t>
            </a:r>
            <a:endParaRPr>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a:latin typeface="Spartan"/>
                <a:ea typeface="Spartan"/>
                <a:cs typeface="Spartan"/>
                <a:sym typeface="Spartan"/>
              </a:rPr>
              <a:t>Member of a small group</a:t>
            </a:r>
            <a:endParaRPr>
              <a:latin typeface="Spartan"/>
              <a:ea typeface="Spartan"/>
              <a:cs typeface="Spartan"/>
              <a:sym typeface="Spartan"/>
            </a:endParaRPr>
          </a:p>
          <a:p>
            <a:pPr marL="914400" lvl="0" indent="0" algn="l" rtl="0">
              <a:spcBef>
                <a:spcPts val="0"/>
              </a:spcBef>
              <a:spcAft>
                <a:spcPts val="0"/>
              </a:spcAft>
              <a:buNone/>
            </a:pPr>
            <a:endParaRPr>
              <a:latin typeface="Spartan"/>
              <a:ea typeface="Spartan"/>
              <a:cs typeface="Spartan"/>
              <a:sym typeface="Spartan"/>
            </a:endParaRPr>
          </a:p>
          <a:p>
            <a:pPr marL="457200" lvl="0" indent="-317500" algn="l" rtl="0">
              <a:lnSpc>
                <a:spcPct val="125000"/>
              </a:lnSpc>
              <a:spcBef>
                <a:spcPts val="0"/>
              </a:spcBef>
              <a:spcAft>
                <a:spcPts val="0"/>
              </a:spcAft>
              <a:buClr>
                <a:schemeClr val="dk1"/>
              </a:buClr>
              <a:buSzPts val="1400"/>
              <a:buFont typeface="Spartan"/>
              <a:buAutoNum type="arabicPeriod"/>
            </a:pPr>
            <a:r>
              <a:rPr lang="en-CA">
                <a:solidFill>
                  <a:schemeClr val="dk1"/>
                </a:solidFill>
                <a:highlight>
                  <a:srgbClr val="FFFFFF"/>
                </a:highlight>
                <a:latin typeface="Spartan"/>
                <a:ea typeface="Spartan"/>
                <a:cs typeface="Spartan"/>
                <a:sym typeface="Spartan"/>
              </a:rPr>
              <a:t> How up to date do you feel you are on COVID-19?</a:t>
            </a:r>
            <a:endParaRPr>
              <a:solidFill>
                <a:schemeClr val="dk1"/>
              </a:solidFill>
              <a:highlight>
                <a:srgbClr val="FFFFFF"/>
              </a:highlight>
              <a:latin typeface="Spartan"/>
              <a:ea typeface="Spartan"/>
              <a:cs typeface="Spartan"/>
              <a:sym typeface="Spartan"/>
            </a:endParaRPr>
          </a:p>
          <a:p>
            <a:pPr marL="914400" lvl="1" indent="-317500" algn="l" rtl="0">
              <a:lnSpc>
                <a:spcPct val="125000"/>
              </a:lnSpc>
              <a:spcBef>
                <a:spcPts val="0"/>
              </a:spcBef>
              <a:spcAft>
                <a:spcPts val="0"/>
              </a:spcAft>
              <a:buClr>
                <a:schemeClr val="dk1"/>
              </a:buClr>
              <a:buSzPts val="1400"/>
              <a:buFont typeface="Spartan"/>
              <a:buAutoNum type="alphaLcPeriod"/>
            </a:pPr>
            <a:r>
              <a:rPr lang="en-CA">
                <a:solidFill>
                  <a:schemeClr val="dk1"/>
                </a:solidFill>
                <a:highlight>
                  <a:srgbClr val="FFFFFF"/>
                </a:highlight>
                <a:latin typeface="Spartan"/>
                <a:ea typeface="Spartan"/>
                <a:cs typeface="Spartan"/>
                <a:sym typeface="Spartan"/>
              </a:rPr>
              <a:t>I am very up to date</a:t>
            </a:r>
            <a:endParaRPr>
              <a:solidFill>
                <a:schemeClr val="dk1"/>
              </a:solidFill>
              <a:highlight>
                <a:srgbClr val="FFFFFF"/>
              </a:highlight>
              <a:latin typeface="Spartan"/>
              <a:ea typeface="Spartan"/>
              <a:cs typeface="Spartan"/>
              <a:sym typeface="Spartan"/>
            </a:endParaRPr>
          </a:p>
          <a:p>
            <a:pPr marL="914400" lvl="1" indent="-317500" algn="l" rtl="0">
              <a:lnSpc>
                <a:spcPct val="125000"/>
              </a:lnSpc>
              <a:spcBef>
                <a:spcPts val="0"/>
              </a:spcBef>
              <a:spcAft>
                <a:spcPts val="0"/>
              </a:spcAft>
              <a:buClr>
                <a:schemeClr val="dk1"/>
              </a:buClr>
              <a:buSzPts val="1400"/>
              <a:buFont typeface="Spartan"/>
              <a:buAutoNum type="alphaLcPeriod"/>
            </a:pPr>
            <a:r>
              <a:rPr lang="en-CA">
                <a:solidFill>
                  <a:schemeClr val="dk1"/>
                </a:solidFill>
                <a:highlight>
                  <a:srgbClr val="FFFFFF"/>
                </a:highlight>
                <a:latin typeface="Spartan"/>
                <a:ea typeface="Spartan"/>
                <a:cs typeface="Spartan"/>
                <a:sym typeface="Spartan"/>
              </a:rPr>
              <a:t>I am mostly up to date</a:t>
            </a:r>
            <a:endParaRPr>
              <a:solidFill>
                <a:schemeClr val="dk1"/>
              </a:solidFill>
              <a:highlight>
                <a:srgbClr val="FFFFFF"/>
              </a:highlight>
              <a:latin typeface="Spartan"/>
              <a:ea typeface="Spartan"/>
              <a:cs typeface="Spartan"/>
              <a:sym typeface="Spartan"/>
            </a:endParaRPr>
          </a:p>
          <a:p>
            <a:pPr marL="914400" lvl="1" indent="-317500" algn="l" rtl="0">
              <a:lnSpc>
                <a:spcPct val="125000"/>
              </a:lnSpc>
              <a:spcBef>
                <a:spcPts val="0"/>
              </a:spcBef>
              <a:spcAft>
                <a:spcPts val="0"/>
              </a:spcAft>
              <a:buClr>
                <a:schemeClr val="dk1"/>
              </a:buClr>
              <a:buSzPts val="1400"/>
              <a:buFont typeface="Spartan"/>
              <a:buAutoNum type="alphaLcPeriod"/>
            </a:pPr>
            <a:r>
              <a:rPr lang="en-CA">
                <a:solidFill>
                  <a:schemeClr val="dk1"/>
                </a:solidFill>
                <a:highlight>
                  <a:srgbClr val="FFFFFF"/>
                </a:highlight>
                <a:latin typeface="Spartan"/>
                <a:ea typeface="Spartan"/>
                <a:cs typeface="Spartan"/>
                <a:sym typeface="Spartan"/>
              </a:rPr>
              <a:t>I am seldom up to date</a:t>
            </a:r>
            <a:endParaRPr>
              <a:solidFill>
                <a:schemeClr val="dk1"/>
              </a:solidFill>
              <a:highlight>
                <a:srgbClr val="FFFFFF"/>
              </a:highlight>
              <a:latin typeface="Spartan"/>
              <a:ea typeface="Spartan"/>
              <a:cs typeface="Spartan"/>
              <a:sym typeface="Spartan"/>
            </a:endParaRPr>
          </a:p>
          <a:p>
            <a:pPr marL="914400" lvl="1" indent="-317500" algn="l" rtl="0">
              <a:lnSpc>
                <a:spcPct val="125000"/>
              </a:lnSpc>
              <a:spcBef>
                <a:spcPts val="0"/>
              </a:spcBef>
              <a:spcAft>
                <a:spcPts val="0"/>
              </a:spcAft>
              <a:buClr>
                <a:schemeClr val="dk1"/>
              </a:buClr>
              <a:buSzPts val="1400"/>
              <a:buFont typeface="Spartan"/>
              <a:buAutoNum type="alphaLcPeriod"/>
            </a:pPr>
            <a:r>
              <a:rPr lang="en-CA">
                <a:solidFill>
                  <a:schemeClr val="dk1"/>
                </a:solidFill>
                <a:highlight>
                  <a:srgbClr val="FFFFFF"/>
                </a:highlight>
                <a:latin typeface="Spartan"/>
                <a:ea typeface="Spartan"/>
                <a:cs typeface="Spartan"/>
                <a:sym typeface="Spartan"/>
              </a:rPr>
              <a:t>I know very little</a:t>
            </a:r>
            <a:endParaRPr>
              <a:solidFill>
                <a:schemeClr val="dk1"/>
              </a:solidFill>
              <a:highlight>
                <a:srgbClr val="FFFFFF"/>
              </a:highlight>
              <a:latin typeface="Spartan"/>
              <a:ea typeface="Spartan"/>
              <a:cs typeface="Spartan"/>
              <a:sym typeface="Spartan"/>
            </a:endParaRPr>
          </a:p>
          <a:p>
            <a:pPr marL="914400" lvl="0" indent="0" algn="l" rtl="0">
              <a:lnSpc>
                <a:spcPct val="125000"/>
              </a:lnSpc>
              <a:spcBef>
                <a:spcPts val="200"/>
              </a:spcBef>
              <a:spcAft>
                <a:spcPts val="0"/>
              </a:spcAft>
              <a:buNone/>
            </a:pPr>
            <a:endParaRPr>
              <a:solidFill>
                <a:schemeClr val="dk1"/>
              </a:solidFill>
              <a:highlight>
                <a:srgbClr val="FFFFFF"/>
              </a:highlight>
              <a:latin typeface="Spartan"/>
              <a:ea typeface="Spartan"/>
              <a:cs typeface="Spartan"/>
              <a:sym typeface="Spartan"/>
            </a:endParaRPr>
          </a:p>
          <a:p>
            <a:pPr marL="457200" lvl="0" indent="-317500" algn="l" rtl="0">
              <a:spcBef>
                <a:spcPts val="200"/>
              </a:spcBef>
              <a:spcAft>
                <a:spcPts val="0"/>
              </a:spcAft>
              <a:buSzPts val="1400"/>
              <a:buFont typeface="Spartan"/>
              <a:buAutoNum type="arabicPeriod"/>
            </a:pPr>
            <a:r>
              <a:rPr lang="en-CA">
                <a:latin typeface="Spartan"/>
                <a:ea typeface="Spartan"/>
                <a:cs typeface="Spartan"/>
                <a:sym typeface="Spartan"/>
              </a:rPr>
              <a:t>Have you observed an increase in racism and xenophobia as a result of COVID-19?</a:t>
            </a:r>
            <a:endParaRPr>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a:latin typeface="Spartan"/>
                <a:ea typeface="Spartan"/>
                <a:cs typeface="Spartan"/>
                <a:sym typeface="Spartan"/>
              </a:rPr>
              <a:t>Yes</a:t>
            </a:r>
            <a:endParaRPr>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a:latin typeface="Spartan"/>
                <a:ea typeface="Spartan"/>
                <a:cs typeface="Spartan"/>
                <a:sym typeface="Spartan"/>
              </a:rPr>
              <a:t>No </a:t>
            </a:r>
            <a:endParaRPr>
              <a:latin typeface="Spartan"/>
              <a:ea typeface="Spartan"/>
              <a:cs typeface="Spartan"/>
              <a:sym typeface="Spartan"/>
            </a:endParaRPr>
          </a:p>
          <a:p>
            <a:pPr marL="914400" lvl="1" indent="-317500" algn="l" rtl="0">
              <a:spcBef>
                <a:spcPts val="0"/>
              </a:spcBef>
              <a:spcAft>
                <a:spcPts val="0"/>
              </a:spcAft>
              <a:buSzPts val="1400"/>
              <a:buFont typeface="Spartan"/>
              <a:buAutoNum type="alphaLcPeriod"/>
            </a:pPr>
            <a:r>
              <a:rPr lang="en-CA">
                <a:latin typeface="Spartan"/>
                <a:ea typeface="Spartan"/>
                <a:cs typeface="Spartan"/>
                <a:sym typeface="Spartan"/>
              </a:rPr>
              <a:t>Unsure </a:t>
            </a:r>
            <a:endParaRPr>
              <a:latin typeface="Spartan"/>
              <a:ea typeface="Spartan"/>
              <a:cs typeface="Spartan"/>
              <a:sym typeface="Spartan"/>
            </a:endParaRPr>
          </a:p>
        </p:txBody>
      </p:sp>
      <p:sp>
        <p:nvSpPr>
          <p:cNvPr id="142" name="Google Shape;142;g72f970c548_1_597"/>
          <p:cNvSpPr txBox="1"/>
          <p:nvPr/>
        </p:nvSpPr>
        <p:spPr>
          <a:xfrm>
            <a:off x="3939450" y="6134700"/>
            <a:ext cx="4313100" cy="72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latin typeface="Spartan"/>
              <a:ea typeface="Spartan"/>
              <a:cs typeface="Spartan"/>
              <a:sym typeface="Spartan"/>
            </a:endParaRPr>
          </a:p>
          <a:p>
            <a:pPr marL="0" lvl="0" indent="0" algn="l" rtl="0">
              <a:spcBef>
                <a:spcPts val="0"/>
              </a:spcBef>
              <a:spcAft>
                <a:spcPts val="0"/>
              </a:spcAft>
              <a:buNone/>
            </a:pPr>
            <a:r>
              <a:rPr lang="en-CA" sz="900">
                <a:latin typeface="Spartan"/>
                <a:ea typeface="Spartan"/>
                <a:cs typeface="Spartan"/>
                <a:sym typeface="Spartan"/>
              </a:rPr>
              <a:t>Photo by Obi Onyeador on Unsplash</a:t>
            </a:r>
            <a:endParaRPr sz="900">
              <a:latin typeface="Spartan"/>
              <a:ea typeface="Spartan"/>
              <a:cs typeface="Spartan"/>
              <a:sym typeface="Spartan"/>
            </a:endParaRPr>
          </a:p>
          <a:p>
            <a:pPr marL="0" lvl="0" indent="0" algn="l" rtl="0">
              <a:spcBef>
                <a:spcPts val="0"/>
              </a:spcBef>
              <a:spcAft>
                <a:spcPts val="0"/>
              </a:spcAft>
              <a:buNone/>
            </a:pPr>
            <a:endParaRPr sz="900">
              <a:latin typeface="Spartan"/>
              <a:ea typeface="Spartan"/>
              <a:cs typeface="Spartan"/>
              <a:sym typeface="Spart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72f970c548_1_6"/>
          <p:cNvSpPr txBox="1">
            <a:spLocks noGrp="1"/>
          </p:cNvSpPr>
          <p:nvPr>
            <p:ph type="title"/>
          </p:nvPr>
        </p:nvSpPr>
        <p:spPr>
          <a:xfrm>
            <a:off x="609600" y="274638"/>
            <a:ext cx="92457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CA"/>
              <a:t>What is COVID-19?</a:t>
            </a:r>
            <a:endParaRPr/>
          </a:p>
        </p:txBody>
      </p:sp>
      <p:sp>
        <p:nvSpPr>
          <p:cNvPr id="149" name="Google Shape;149;g72f970c548_1_6"/>
          <p:cNvSpPr>
            <a:spLocks noGrp="1"/>
          </p:cNvSpPr>
          <p:nvPr>
            <p:ph type="chart" idx="2"/>
          </p:nvPr>
        </p:nvSpPr>
        <p:spPr>
          <a:xfrm>
            <a:off x="609600" y="1752600"/>
            <a:ext cx="6757200" cy="4343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CA" sz="3000"/>
              <a:t>According to Health Canada, coronaviruses are a large family of viruses. </a:t>
            </a:r>
            <a:endParaRPr sz="3000"/>
          </a:p>
          <a:p>
            <a:pPr marL="0" lvl="0" indent="0" algn="l" rtl="0">
              <a:spcBef>
                <a:spcPts val="640"/>
              </a:spcBef>
              <a:spcAft>
                <a:spcPts val="0"/>
              </a:spcAft>
              <a:buNone/>
            </a:pPr>
            <a:endParaRPr sz="3000"/>
          </a:p>
          <a:p>
            <a:pPr marL="0" lvl="0" indent="0" algn="l" rtl="0">
              <a:spcBef>
                <a:spcPts val="640"/>
              </a:spcBef>
              <a:spcAft>
                <a:spcPts val="0"/>
              </a:spcAft>
              <a:buNone/>
            </a:pPr>
            <a:r>
              <a:rPr lang="en-CA" sz="3000"/>
              <a:t>COVID-19 is a new disease that has not been previously identified in humans. (Health Canada)</a:t>
            </a:r>
            <a:endParaRPr sz="3000"/>
          </a:p>
        </p:txBody>
      </p:sp>
      <p:pic>
        <p:nvPicPr>
          <p:cNvPr id="150" name="Google Shape;150;g72f970c548_1_6"/>
          <p:cNvPicPr preferRelativeResize="0"/>
          <p:nvPr/>
        </p:nvPicPr>
        <p:blipFill>
          <a:blip r:embed="rId3">
            <a:alphaModFix/>
          </a:blip>
          <a:stretch>
            <a:fillRect/>
          </a:stretch>
        </p:blipFill>
        <p:spPr>
          <a:xfrm>
            <a:off x="7624300" y="393288"/>
            <a:ext cx="3461700" cy="2740513"/>
          </a:xfrm>
          <a:prstGeom prst="rect">
            <a:avLst/>
          </a:prstGeom>
          <a:noFill/>
          <a:ln>
            <a:noFill/>
          </a:ln>
        </p:spPr>
      </p:pic>
      <p:sp>
        <p:nvSpPr>
          <p:cNvPr id="151" name="Google Shape;151;g72f970c548_1_6"/>
          <p:cNvSpPr txBox="1"/>
          <p:nvPr/>
        </p:nvSpPr>
        <p:spPr>
          <a:xfrm>
            <a:off x="609600" y="5863025"/>
            <a:ext cx="10749300" cy="7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600">
                <a:latin typeface="Spartan"/>
                <a:ea typeface="Spartan"/>
                <a:cs typeface="Spartan"/>
                <a:sym typeface="Spartan"/>
              </a:rPr>
              <a:t>For more information on COVID-19 please visit </a:t>
            </a:r>
            <a:r>
              <a:rPr lang="en-CA" sz="1600" u="sng">
                <a:solidFill>
                  <a:schemeClr val="hlink"/>
                </a:solidFill>
                <a:latin typeface="Spartan"/>
                <a:ea typeface="Spartan"/>
                <a:cs typeface="Spartan"/>
                <a:sym typeface="Spartan"/>
                <a:hlinkClick r:id="rId4"/>
              </a:rPr>
              <a:t>https://www.canada.ca/en/public-health/services/diseases/coronavirus-disease-covid-19.html</a:t>
            </a:r>
            <a:endParaRPr sz="1600">
              <a:latin typeface="Spartan"/>
              <a:ea typeface="Spartan"/>
              <a:cs typeface="Spartan"/>
              <a:sym typeface="Spartan"/>
            </a:endParaRPr>
          </a:p>
        </p:txBody>
      </p:sp>
      <p:sp>
        <p:nvSpPr>
          <p:cNvPr id="152" name="Google Shape;152;g72f970c548_1_6"/>
          <p:cNvSpPr txBox="1"/>
          <p:nvPr/>
        </p:nvSpPr>
        <p:spPr>
          <a:xfrm>
            <a:off x="8319700" y="3493350"/>
            <a:ext cx="2848200" cy="8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900">
                <a:latin typeface="Spartan"/>
                <a:ea typeface="Spartan"/>
                <a:cs typeface="Spartan"/>
                <a:sym typeface="Spartan"/>
              </a:rPr>
              <a:t>Image: https://www.forbes.com/sites/tarahaelle/2020/02/13/covid-19-would-a-coronavirus-by-any-other-name-seem-less-scary/#51948c6a1dbc</a:t>
            </a:r>
            <a:endParaRPr sz="900">
              <a:latin typeface="Spartan"/>
              <a:ea typeface="Spartan"/>
              <a:cs typeface="Spartan"/>
              <a:sym typeface="Spartan"/>
            </a:endParaRPr>
          </a:p>
        </p:txBody>
      </p:sp>
    </p:spTree>
  </p:cSld>
  <p:clrMapOvr>
    <a:masterClrMapping/>
  </p:clrMapOvr>
</p:sld>
</file>

<file path=ppt/theme/theme1.xml><?xml version="1.0" encoding="utf-8"?>
<a:theme xmlns:a="http://schemas.openxmlformats.org/drawingml/2006/main" name="View">
  <a:themeElements>
    <a:clrScheme name="AAISA">
      <a:dk1>
        <a:srgbClr val="000000"/>
      </a:dk1>
      <a:lt1>
        <a:srgbClr val="FFFFFF"/>
      </a:lt1>
      <a:dk2>
        <a:srgbClr val="2A1A00"/>
      </a:dk2>
      <a:lt2>
        <a:srgbClr val="F3F3F2"/>
      </a:lt2>
      <a:accent1>
        <a:srgbClr val="F37432"/>
      </a:accent1>
      <a:accent2>
        <a:srgbClr val="AD3E97"/>
      </a:accent2>
      <a:accent3>
        <a:srgbClr val="00B3EF"/>
      </a:accent3>
      <a:accent4>
        <a:srgbClr val="54585A"/>
      </a:accent4>
      <a:accent5>
        <a:srgbClr val="363534"/>
      </a:accent5>
      <a:accent6>
        <a:srgbClr val="363534"/>
      </a:accent6>
      <a:hlink>
        <a:srgbClr val="363534"/>
      </a:hlink>
      <a:folHlink>
        <a:srgbClr val="36353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2EFB24C301D044BFB3BF3E10B2490D" ma:contentTypeVersion="9" ma:contentTypeDescription="Create a new document." ma:contentTypeScope="" ma:versionID="7feb31a034590b62c49debd59d94b0b0">
  <xsd:schema xmlns:xsd="http://www.w3.org/2001/XMLSchema" xmlns:xs="http://www.w3.org/2001/XMLSchema" xmlns:p="http://schemas.microsoft.com/office/2006/metadata/properties" xmlns:ns2="fcc28328-5c2c-45c1-9705-706679ab46d6" targetNamespace="http://schemas.microsoft.com/office/2006/metadata/properties" ma:root="true" ma:fieldsID="3fecf91657d372a34f36bfd4d4eafa55" ns2:_="">
    <xsd:import namespace="fcc28328-5c2c-45c1-9705-706679ab46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28328-5c2c-45c1-9705-706679ab4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128233-D4D1-4F0F-B157-1CF5BCE1B413}"/>
</file>

<file path=customXml/itemProps2.xml><?xml version="1.0" encoding="utf-8"?>
<ds:datastoreItem xmlns:ds="http://schemas.openxmlformats.org/officeDocument/2006/customXml" ds:itemID="{69F632F4-C4B0-4CDE-8E35-03B58D4A1FFA}"/>
</file>

<file path=customXml/itemProps3.xml><?xml version="1.0" encoding="utf-8"?>
<ds:datastoreItem xmlns:ds="http://schemas.openxmlformats.org/officeDocument/2006/customXml" ds:itemID="{403E1D00-FF4F-4AAE-8E3F-363823D7C0A0}"/>
</file>

<file path=docProps/app.xml><?xml version="1.0" encoding="utf-8"?>
<Properties xmlns="http://schemas.openxmlformats.org/officeDocument/2006/extended-properties" xmlns:vt="http://schemas.openxmlformats.org/officeDocument/2006/docPropsVTypes">
  <TotalTime>0</TotalTime>
  <Words>3150</Words>
  <Application>Microsoft Macintosh PowerPoint</Application>
  <PresentationFormat>Widescreen</PresentationFormat>
  <Paragraphs>450</Paragraphs>
  <Slides>49</Slides>
  <Notes>49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Proxima Nova</vt:lpstr>
      <vt:lpstr>Proxima Nova Semibold</vt:lpstr>
      <vt:lpstr>Spartan Thin</vt:lpstr>
      <vt:lpstr>Roboto</vt:lpstr>
      <vt:lpstr>Noto Sans Symbols</vt:lpstr>
      <vt:lpstr>Calibri</vt:lpstr>
      <vt:lpstr>Roboto Medium</vt:lpstr>
      <vt:lpstr>Times New Roman</vt:lpstr>
      <vt:lpstr>Roboto Thin</vt:lpstr>
      <vt:lpstr>Spartan</vt:lpstr>
      <vt:lpstr>Arial</vt:lpstr>
      <vt:lpstr>EB Garamond</vt:lpstr>
      <vt:lpstr>View</vt:lpstr>
      <vt:lpstr>Racism and COVID-19</vt:lpstr>
      <vt:lpstr>Territorial Acknowledgement </vt:lpstr>
      <vt:lpstr>Funder Acknowledgement </vt:lpstr>
      <vt:lpstr>Introductions</vt:lpstr>
      <vt:lpstr>Objectives</vt:lpstr>
      <vt:lpstr>Webinar Outline</vt:lpstr>
      <vt:lpstr>Accountable Spaces</vt:lpstr>
      <vt:lpstr>Poll</vt:lpstr>
      <vt:lpstr>What is COVID-19?</vt:lpstr>
      <vt:lpstr>COVID-19 in Alberta</vt:lpstr>
      <vt:lpstr>COVID-19 in Canada</vt:lpstr>
      <vt:lpstr>COVID-19 &amp; The Alberta Human Rights Act</vt:lpstr>
      <vt:lpstr>Canadian Human Rights Commission</vt:lpstr>
      <vt:lpstr>Key Terms &amp; Findings </vt:lpstr>
      <vt:lpstr>Racism</vt:lpstr>
      <vt:lpstr>Discrimination</vt:lpstr>
      <vt:lpstr>COVID-19 Survey </vt:lpstr>
      <vt:lpstr>Survey Insights:  117 Reponses</vt:lpstr>
      <vt:lpstr>Racism and Health </vt:lpstr>
      <vt:lpstr>Content Warning</vt:lpstr>
      <vt:lpstr>Anti-Asian Racism and Xenophobia</vt:lpstr>
      <vt:lpstr>Anti-Asian Racism and Xenophobia</vt:lpstr>
      <vt:lpstr>Anti-Asian Racism and Xenophobia</vt:lpstr>
      <vt:lpstr>PowerPoint Presentation</vt:lpstr>
      <vt:lpstr>Anti-Black Racism</vt:lpstr>
      <vt:lpstr>Anti-Black Racism and Xenophobia</vt:lpstr>
      <vt:lpstr>PowerPoint Presentation</vt:lpstr>
      <vt:lpstr>PowerPoint Presentation</vt:lpstr>
      <vt:lpstr>Anti-Indigenous Racism </vt:lpstr>
      <vt:lpstr>Anti-Indigenous Racism</vt:lpstr>
      <vt:lpstr>Anti-Indigenous Racism</vt:lpstr>
      <vt:lpstr>What does Incarceration in Canada Look Like? </vt:lpstr>
      <vt:lpstr>Incarceration, Racism, and Health</vt:lpstr>
      <vt:lpstr>Racism and xenophobia response strategies </vt:lpstr>
      <vt:lpstr>Racism and xenophobia response strategies </vt:lpstr>
      <vt:lpstr>Self-care and Community-care during the COVID-19</vt:lpstr>
      <vt:lpstr>Poll</vt:lpstr>
      <vt:lpstr>What are people saying?</vt:lpstr>
      <vt:lpstr>Mental health concerns and impact</vt:lpstr>
      <vt:lpstr>Resource Package</vt:lpstr>
      <vt:lpstr>Tips and Strategies</vt:lpstr>
      <vt:lpstr>Rest</vt:lpstr>
      <vt:lpstr>Self Care Activity</vt:lpstr>
      <vt:lpstr>Poll</vt:lpstr>
      <vt:lpstr>Questions?</vt:lpstr>
      <vt:lpstr>Contact Information</vt:lpstr>
      <vt:lpstr>Thank you </vt:lpstr>
      <vt:lpstr>COVID-19 Related Racism and Xenophobia Poll</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Racism and COVID-19</dc:title>
  <dc:creator>Rohan J Karpe</dc:creator>
  <cp:lastModifiedBy>Jayde Roche</cp:lastModifiedBy>
  <cp:revision>1</cp:revision>
  <dcterms:created xsi:type="dcterms:W3CDTF">2019-08-30T19:46:16Z</dcterms:created>
  <dcterms:modified xsi:type="dcterms:W3CDTF">2020-04-14T23:08:34Z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0x010100B82EFB24C301D044BFB3BF3E10B2490D</vt:lpwstr>
  </property>
  <property fmtid="{D5CDD505-2E9C-101B-9397-08002B2CF9AE}" pid="3" name="Order">
    <vt:r8>12554300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